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6"/>
  </p:notesMasterIdLst>
  <p:handoutMasterIdLst>
    <p:handoutMasterId r:id="rId17"/>
  </p:handoutMasterIdLst>
  <p:sldIdLst>
    <p:sldId id="661" r:id="rId5"/>
    <p:sldId id="980" r:id="rId6"/>
    <p:sldId id="967" r:id="rId7"/>
    <p:sldId id="1004" r:id="rId8"/>
    <p:sldId id="999" r:id="rId9"/>
    <p:sldId id="1002" r:id="rId10"/>
    <p:sldId id="1000" r:id="rId11"/>
    <p:sldId id="1005" r:id="rId12"/>
    <p:sldId id="898" r:id="rId13"/>
    <p:sldId id="1010" r:id="rId14"/>
    <p:sldId id="1011" r:id="rId15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18FC"/>
    <a:srgbClr val="FFFF99"/>
    <a:srgbClr val="1E1AB0"/>
    <a:srgbClr val="15127C"/>
    <a:srgbClr val="0E02B0"/>
    <a:srgbClr val="1103C9"/>
    <a:srgbClr val="4920F8"/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5" autoAdjust="0"/>
    <p:restoredTop sz="85817" autoAdjust="0"/>
  </p:normalViewPr>
  <p:slideViewPr>
    <p:cSldViewPr snapToGrid="0">
      <p:cViewPr varScale="1">
        <p:scale>
          <a:sx n="57" d="100"/>
          <a:sy n="57" d="100"/>
        </p:scale>
        <p:origin x="84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860F-028A-4283-AF5A-F8B1DC8125AD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82619-EE40-4E47-8ED1-6ED5EE396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2T01:34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16457 760 5919 0 0,'5'-5'-1568'0'0,"11"-1"-512"0"0,13 4 1728 0 0,1 9 288 0 0,-9 2-64 0 0,-8 0 128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634951-330F-4AD3-B740-BDDB3FC2B95C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7EB60B-71C3-4909-85FD-B5E98959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32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4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8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5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DALL-E2,</a:t>
            </a:r>
            <a:r>
              <a:rPr lang="ko-KR" altLang="en-US"/>
              <a:t> </a:t>
            </a:r>
            <a:r>
              <a:rPr lang="en-US" altLang="ko-KR"/>
              <a:t>LDM</a:t>
            </a:r>
            <a:r>
              <a:rPr lang="ko-KR" altLang="en-US"/>
              <a:t> 둘 다 </a:t>
            </a:r>
            <a:r>
              <a:rPr lang="en-US" altLang="ko-KR"/>
              <a:t>T2I </a:t>
            </a:r>
            <a:r>
              <a:rPr lang="ko-KR" altLang="en-US"/>
              <a:t>기반 모델로 학습은 이미지</a:t>
            </a:r>
            <a:r>
              <a:rPr lang="en-US" altLang="ko-KR"/>
              <a:t>, </a:t>
            </a:r>
            <a:r>
              <a:rPr lang="ko-KR" altLang="en-US"/>
              <a:t>텍스트를 둘 다 넣어서 연관성을 학습하지만</a:t>
            </a:r>
            <a:r>
              <a:rPr lang="en-US" altLang="ko-KR"/>
              <a:t>, </a:t>
            </a:r>
            <a:r>
              <a:rPr lang="ko-KR" altLang="en-US"/>
              <a:t>실제 </a:t>
            </a:r>
            <a:r>
              <a:rPr lang="en-US" altLang="ko-KR"/>
              <a:t>inference </a:t>
            </a:r>
            <a:r>
              <a:rPr lang="ko-KR" altLang="en-US"/>
              <a:t>시에는 </a:t>
            </a:r>
            <a:r>
              <a:rPr lang="en-US" altLang="ko-KR"/>
              <a:t>text prompt</a:t>
            </a:r>
            <a:r>
              <a:rPr lang="ko-KR" altLang="en-US"/>
              <a:t>만 넣어서 이미지를 생성하는 </a:t>
            </a:r>
            <a:r>
              <a:rPr lang="en-US" altLang="ko-KR"/>
              <a:t>T2I </a:t>
            </a:r>
            <a:r>
              <a:rPr lang="ko-KR" altLang="en-US"/>
              <a:t>모델이다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 sz="1800" b="1">
                <a:effectLst/>
              </a:rPr>
              <a:t>T2I </a:t>
            </a:r>
            <a:r>
              <a:rPr lang="ko-KR" altLang="en-US" sz="1800" b="1">
                <a:effectLst/>
              </a:rPr>
              <a:t>모델들의 한계</a:t>
            </a:r>
            <a:r>
              <a:rPr lang="en-US" altLang="ko-KR" sz="1800" b="1">
                <a:effectLst/>
              </a:rPr>
              <a:t>: </a:t>
            </a:r>
            <a:r>
              <a:rPr lang="ko-KR" altLang="en-US" sz="1800" b="1">
                <a:effectLst/>
              </a:rPr>
              <a:t>이미지의 </a:t>
            </a:r>
            <a:r>
              <a:rPr lang="en-US" altLang="ko-KR" sz="1800" b="1">
                <a:effectLst/>
              </a:rPr>
              <a:t>spatial composition</a:t>
            </a:r>
            <a:r>
              <a:rPr lang="ko-KR" altLang="en-US" sz="1800" b="1">
                <a:effectLst/>
              </a:rPr>
              <a:t>에 대한 </a:t>
            </a:r>
            <a:r>
              <a:rPr lang="en-US" altLang="ko-KR" sz="1800" b="1">
                <a:effectLst/>
              </a:rPr>
              <a:t>control</a:t>
            </a:r>
            <a:r>
              <a:rPr lang="ko-KR" altLang="en-US" sz="1800" b="1">
                <a:effectLst/>
              </a:rPr>
              <a:t>이 </a:t>
            </a:r>
            <a:r>
              <a:rPr lang="en-US" altLang="ko-KR" sz="1800" b="1">
                <a:effectLst/>
              </a:rPr>
              <a:t>limited</a:t>
            </a:r>
          </a:p>
          <a:p>
            <a:pPr lvl="1"/>
            <a:r>
              <a:rPr lang="en-US" altLang="ko-KR" sz="1800"/>
              <a:t>finer grained spatial control </a:t>
            </a:r>
            <a:r>
              <a:rPr lang="ko-KR" altLang="en-US" sz="1800"/>
              <a:t>의 필요성</a:t>
            </a:r>
            <a:r>
              <a:rPr lang="en-US" altLang="ko-KR" sz="1800"/>
              <a:t>, conditioning image</a:t>
            </a:r>
            <a:r>
              <a:rPr lang="ko-KR" altLang="en-US" sz="1800"/>
              <a:t>를 추가로 주자 </a:t>
            </a:r>
            <a:endParaRPr lang="en-US" altLang="ko-KR" sz="1800"/>
          </a:p>
          <a:p>
            <a:pPr lvl="1"/>
            <a:r>
              <a:rPr lang="en-US" altLang="ko-KR" sz="1800" b="1">
                <a:effectLst/>
              </a:rPr>
              <a:t>conditioning image</a:t>
            </a:r>
            <a:r>
              <a:rPr lang="ko-KR" altLang="en-US" sz="1800" b="1">
                <a:effectLst/>
              </a:rPr>
              <a:t>를 </a:t>
            </a:r>
            <a:r>
              <a:rPr lang="en-US" altLang="ko-KR" sz="1800" b="1">
                <a:effectLst/>
              </a:rPr>
              <a:t>target image</a:t>
            </a:r>
            <a:r>
              <a:rPr lang="ko-KR" altLang="en-US" sz="1800" b="1">
                <a:effectLst/>
              </a:rPr>
              <a:t>로 매칭하는 방법을 학습</a:t>
            </a:r>
            <a:endParaRPr lang="en-US" altLang="ko-KR" sz="1800" b="1">
              <a:effectLst/>
            </a:endParaRPr>
          </a:p>
          <a:p>
            <a:pPr lvl="2"/>
            <a:r>
              <a:rPr lang="en-US" altLang="ko-KR" sz="1400"/>
              <a:t>Large pretrained model</a:t>
            </a:r>
            <a:r>
              <a:rPr lang="ko-KR" altLang="en-US" sz="1400"/>
              <a:t>때문에 </a:t>
            </a:r>
            <a:r>
              <a:rPr lang="en-US" altLang="ko-KR" sz="1400"/>
              <a:t>fine-tuning</a:t>
            </a:r>
            <a:r>
              <a:rPr lang="ko-KR" altLang="en-US" sz="1400"/>
              <a:t>하면 </a:t>
            </a:r>
            <a:r>
              <a:rPr lang="en-US" altLang="ko-KR" sz="1400"/>
              <a:t>overfitting, catastrophic forgetting</a:t>
            </a:r>
          </a:p>
          <a:p>
            <a:pPr lvl="2"/>
            <a:r>
              <a:rPr lang="ko-KR" altLang="en-US" sz="1400"/>
              <a:t>따라서 </a:t>
            </a:r>
            <a:r>
              <a:rPr lang="en-US" altLang="ko-KR" sz="1400">
                <a:effectLst/>
              </a:rPr>
              <a:t>large pretrained text-to-image diffusion model(Stable Diffusion) </a:t>
            </a:r>
            <a:r>
              <a:rPr lang="ko-KR" altLang="en-US" sz="1400">
                <a:effectLst/>
              </a:rPr>
              <a:t>에 대한 </a:t>
            </a:r>
            <a:r>
              <a:rPr lang="en-US" altLang="ko-KR" sz="1400">
                <a:effectLst/>
              </a:rPr>
              <a:t>conditional control</a:t>
            </a:r>
            <a:r>
              <a:rPr lang="ko-KR" altLang="en-US" sz="1400">
                <a:effectLst/>
              </a:rPr>
              <a:t>을 학습하는 </a:t>
            </a:r>
            <a:r>
              <a:rPr lang="en-US" altLang="ko-KR" sz="1400">
                <a:effectLst/>
              </a:rPr>
              <a:t>end-to-end </a:t>
            </a:r>
            <a:r>
              <a:rPr lang="ko-KR" altLang="en-US" sz="1400">
                <a:effectLst/>
              </a:rPr>
              <a:t>신경망인 </a:t>
            </a:r>
            <a:r>
              <a:rPr lang="en-US" altLang="ko-KR" sz="1400">
                <a:effectLst/>
              </a:rPr>
              <a:t>ControlNet</a:t>
            </a:r>
            <a:r>
              <a:rPr lang="ko-KR" altLang="en-US" sz="1400">
                <a:effectLst/>
              </a:rPr>
              <a:t>을 고안 </a:t>
            </a:r>
            <a:endParaRPr lang="ko-KR" altLang="en-US" sz="14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3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ko-KR" sz="1800" b="1">
                    <a:effectLst/>
                  </a:rPr>
                  <a:t>ControlNet</a:t>
                </a:r>
                <a:r>
                  <a:rPr lang="ko-KR" altLang="en-US" sz="1800" b="1">
                    <a:effectLst/>
                  </a:rPr>
                  <a:t>은 신경망 </a:t>
                </a:r>
                <a:r>
                  <a:rPr lang="en-US" altLang="ko-KR" sz="1800" b="1">
                    <a:effectLst/>
                  </a:rPr>
                  <a:t>block</a:t>
                </a:r>
                <a:r>
                  <a:rPr lang="ko-KR" altLang="en-US" sz="1800" b="1">
                    <a:effectLst/>
                  </a:rPr>
                  <a:t>에 추가 </a:t>
                </a:r>
                <a:r>
                  <a:rPr lang="en-US" altLang="ko-KR" sz="1800" b="1">
                    <a:effectLst/>
                  </a:rPr>
                  <a:t>condition</a:t>
                </a:r>
                <a:r>
                  <a:rPr lang="ko-KR" altLang="en-US" sz="1800" b="1">
                    <a:effectLst/>
                  </a:rPr>
                  <a:t>을 주입</a:t>
                </a:r>
                <a:endParaRPr lang="en-US" altLang="ko-KR" sz="1800" b="1">
                  <a:effectLst/>
                </a:endParaRPr>
              </a:p>
              <a:p>
                <a:pPr lvl="1"/>
                <a:r>
                  <a:rPr lang="en-US" altLang="ko-KR" sz="1200" b="1"/>
                  <a:t>original block</a:t>
                </a:r>
                <a:r>
                  <a:rPr lang="ko-KR" altLang="en-US" sz="1200" b="1"/>
                  <a:t>을 파라미터 </a:t>
                </a:r>
                <a14:m>
                  <m:oMath xmlns:m="http://schemas.openxmlformats.org/officeDocument/2006/math"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ko-KR" altLang="en-US" sz="1200"/>
                  <a:t>로 </a:t>
                </a:r>
                <a:r>
                  <a:rPr lang="en-US" altLang="ko-KR" sz="1200"/>
                  <a:t>freeze, </a:t>
                </a:r>
                <a:r>
                  <a:rPr lang="ko-KR" altLang="en-US" sz="1200"/>
                  <a:t>파라미터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/>
                  <a:t>인 </a:t>
                </a:r>
                <a:r>
                  <a:rPr lang="en-US" altLang="ko-KR" sz="1200"/>
                  <a:t>trainable copy</a:t>
                </a:r>
                <a:r>
                  <a:rPr lang="ko-KR" altLang="en-US" sz="1200"/>
                  <a:t>로 블록 복제</a:t>
                </a:r>
                <a:endParaRPr lang="en-US" altLang="ko-KR" sz="1200"/>
              </a:p>
              <a:p>
                <a:pPr lvl="1"/>
                <a:r>
                  <a:rPr lang="en-US" altLang="ko-KR" sz="1200"/>
                  <a:t>condition c_f</a:t>
                </a:r>
                <a:r>
                  <a:rPr lang="ko-KR" altLang="en-US" sz="1200"/>
                  <a:t>인 </a:t>
                </a:r>
                <a:r>
                  <a:rPr lang="en-US" altLang="ko-KR" sz="1200"/>
                  <a:t>vector c</a:t>
                </a:r>
                <a:r>
                  <a:rPr lang="ko-KR" altLang="en-US" sz="1200"/>
                  <a:t>를 </a:t>
                </a:r>
                <a:r>
                  <a:rPr lang="en-US" altLang="ko-KR" sz="1200"/>
                  <a:t>input</a:t>
                </a:r>
                <a:r>
                  <a:rPr lang="ko-KR" altLang="en-US" sz="1200"/>
                  <a:t>으로 받음</a:t>
                </a:r>
                <a:r>
                  <a:rPr lang="en-US" altLang="ko-KR" sz="1200"/>
                  <a:t>, SD</a:t>
                </a:r>
                <a:r>
                  <a:rPr lang="ko-KR" altLang="en-US" sz="1200"/>
                  <a:t>의 </a:t>
                </a:r>
                <a:r>
                  <a:rPr lang="en-US" altLang="ko-KR" sz="1200"/>
                  <a:t>generative </a:t>
                </a:r>
                <a:r>
                  <a:rPr lang="ko-KR" altLang="en-US" sz="1200"/>
                  <a:t>능력 유지하면서 다양한 </a:t>
                </a:r>
                <a:r>
                  <a:rPr lang="en-US" altLang="ko-KR" sz="1200"/>
                  <a:t>input </a:t>
                </a:r>
                <a:r>
                  <a:rPr lang="ko-KR" altLang="en-US" sz="1200"/>
                  <a:t>처리 가능 </a:t>
                </a:r>
                <a:endParaRPr lang="en-US" altLang="ko-KR" sz="1200"/>
              </a:p>
              <a:p>
                <a:pPr lvl="1"/>
                <a:r>
                  <a:rPr lang="en-US" altLang="ko-KR" sz="1200"/>
                  <a:t>frozen</a:t>
                </a:r>
                <a:r>
                  <a:rPr lang="ko-KR" altLang="en-US" sz="1200"/>
                  <a:t>된 파라미터 그대로 </a:t>
                </a:r>
                <a:r>
                  <a:rPr lang="en-US" altLang="ko-KR" sz="1200"/>
                  <a:t>copy</a:t>
                </a:r>
                <a:r>
                  <a:rPr lang="ko-KR" altLang="en-US" sz="1200"/>
                  <a:t>에 가져왔기 때문에</a:t>
                </a:r>
                <a:r>
                  <a:rPr lang="en-US" altLang="ko-KR" sz="1200"/>
                  <a:t>, finetuning</a:t>
                </a:r>
                <a:r>
                  <a:rPr lang="ko-KR" altLang="en-US" sz="1200"/>
                  <a:t>에 필요한 추가 </a:t>
                </a:r>
                <a:r>
                  <a:rPr lang="en-US" altLang="ko-KR" sz="1200"/>
                  <a:t>gradient computation</a:t>
                </a:r>
                <a:r>
                  <a:rPr lang="ko-KR" altLang="en-US" sz="1200"/>
                  <a:t>이 필요없다</a:t>
                </a:r>
                <a:r>
                  <a:rPr lang="en-US" altLang="ko-KR" sz="1200"/>
                  <a:t>. </a:t>
                </a:r>
                <a:endParaRPr lang="ko-KR" altLang="en-US" sz="1200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이렇게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Trainable Copy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만 병렬로 연결해주면 문제가 있는데요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.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학습 초창기 불안한 모습을 보인다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.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아무래도 학습이 완료된 모델에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,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병렬로 추가 파라미터를 붙여놓고 새로운 데이터로 학습을 해주면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Loss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그래프가 크게 흔들리겠죠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.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이를 안정화해줄 트릭</a:t>
                </a:r>
                <a:endParaRPr lang="en-US" altLang="ko-KR"/>
              </a:p>
              <a:p>
                <a:r>
                  <a:rPr lang="en-US" altLang="ko-KR" sz="1800"/>
                  <a:t>zero-convolution</a:t>
                </a:r>
              </a:p>
              <a:p>
                <a:pPr lvl="1"/>
                <a:r>
                  <a:rPr lang="en-US" altLang="ko-KR" sz="1200"/>
                  <a:t>Zero convolution</a:t>
                </a:r>
                <a:r>
                  <a:rPr lang="ko-KR" altLang="en-US" sz="1200"/>
                  <a:t>은 초기 학습 단계에서 </a:t>
                </a:r>
                <a:r>
                  <a:rPr lang="en-US" altLang="ko-KR" sz="1200"/>
                  <a:t>harmful random noise</a:t>
                </a:r>
                <a:r>
                  <a:rPr lang="ko-KR" altLang="en-US" sz="1200"/>
                  <a:t>를 제거하여 이 </a:t>
                </a:r>
                <a:r>
                  <a:rPr lang="en-US" altLang="ko-KR" sz="1200"/>
                  <a:t>backbone </a:t>
                </a:r>
                <a:r>
                  <a:rPr lang="ko-KR" altLang="en-US" sz="1200"/>
                  <a:t>보호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Q. harmful noise</a:t>
                </a:r>
                <a:r>
                  <a:rPr lang="ko-KR" altLang="en-US"/>
                  <a:t>란</a:t>
                </a:r>
                <a:r>
                  <a:rPr lang="en-US" altLang="ko-KR"/>
                  <a:t>? </a:t>
                </a:r>
              </a:p>
              <a:p>
                <a:r>
                  <a:rPr lang="ko-KR" altLang="en-US"/>
                  <a:t>네트워크가 학습을 시작할 때 발생할 수 있는 불안정한 상태</a:t>
                </a:r>
                <a:r>
                  <a:rPr lang="en-US" altLang="ko-KR"/>
                  <a:t>. (ex. random noise</a:t>
                </a:r>
                <a:r>
                  <a:rPr lang="ko-KR" altLang="en-US"/>
                  <a:t>로 초기화할 때 초기 학습이 불안정</a:t>
                </a:r>
                <a:r>
                  <a:rPr lang="en-US" altLang="ko-KR"/>
                  <a:t>) </a:t>
                </a:r>
              </a:p>
              <a:p>
                <a:endParaRPr lang="en-US" altLang="ko-KR"/>
              </a:p>
              <a:p>
                <a:r>
                  <a:rPr lang="en-US" altLang="ko-KR"/>
                  <a:t>Q.</a:t>
                </a:r>
                <a:r>
                  <a:rPr lang="ko-KR" altLang="en-US"/>
                  <a:t> </a:t>
                </a:r>
                <a:r>
                  <a:rPr lang="en-US" altLang="ko-KR"/>
                  <a:t>decoder</a:t>
                </a:r>
                <a:r>
                  <a:rPr lang="ko-KR" altLang="en-US"/>
                  <a:t>에 </a:t>
                </a:r>
                <a:r>
                  <a:rPr lang="en-US" altLang="ko-KR"/>
                  <a:t>trainable copy </a:t>
                </a:r>
                <a:r>
                  <a:rPr lang="ko-KR" altLang="en-US"/>
                  <a:t>안 붙이는 이유</a:t>
                </a:r>
                <a:r>
                  <a:rPr lang="en-US" altLang="ko-KR"/>
                  <a:t>? </a:t>
                </a:r>
              </a:p>
              <a:p>
                <a:r>
                  <a:rPr lang="ko-KR" altLang="en-US"/>
                  <a:t>인코더 수준의 </a:t>
                </a:r>
                <a:r>
                  <a:rPr lang="en-US" altLang="ko-KR"/>
                  <a:t>control</a:t>
                </a:r>
                <a:r>
                  <a:rPr lang="ko-KR" altLang="en-US"/>
                  <a:t>만으로도 효과를 얻음</a:t>
                </a:r>
                <a:r>
                  <a:rPr lang="en-US" altLang="ko-KR"/>
                  <a:t>,(</a:t>
                </a:r>
                <a:r>
                  <a:rPr lang="ko-KR" altLang="en-US"/>
                  <a:t>파라미터를 감소해야 좋기 때문에 덜어냄</a:t>
                </a:r>
                <a:r>
                  <a:rPr lang="en-US" altLang="ko-KR"/>
                  <a:t>) </a:t>
                </a:r>
              </a:p>
              <a:p>
                <a:r>
                  <a:rPr lang="ko-KR" altLang="en-US"/>
                  <a:t>또한 </a:t>
                </a:r>
                <a:r>
                  <a:rPr lang="en-US" altLang="ko-KR"/>
                  <a:t>Decoder</a:t>
                </a:r>
                <a:r>
                  <a:rPr lang="ko-KR" altLang="en-US"/>
                  <a:t>는 추출된 </a:t>
                </a:r>
                <a:r>
                  <a:rPr lang="en-US" altLang="ko-KR"/>
                  <a:t>feature</a:t>
                </a:r>
                <a:r>
                  <a:rPr lang="ko-KR" altLang="en-US"/>
                  <a:t>를 사용해서 이미지를 생성하는 역할인데</a:t>
                </a:r>
                <a:r>
                  <a:rPr lang="en-US" altLang="ko-KR"/>
                  <a:t>, </a:t>
                </a:r>
                <a:r>
                  <a:rPr lang="ko-KR" altLang="en-US"/>
                  <a:t>이는 기존의 </a:t>
                </a:r>
                <a:r>
                  <a:rPr lang="en-US" altLang="ko-KR"/>
                  <a:t>SD</a:t>
                </a:r>
                <a:r>
                  <a:rPr lang="ko-KR" altLang="en-US"/>
                  <a:t>에서 잘 학습되었기 때문에 이미지 생성에 문제 없음 </a:t>
                </a:r>
                <a:endParaRPr lang="en-US" altLang="ko-KR"/>
              </a:p>
              <a:p>
                <a:r>
                  <a:rPr lang="ko-KR" altLang="en-US"/>
                  <a:t>인코더 단에서 </a:t>
                </a:r>
                <a:r>
                  <a:rPr lang="en-US" altLang="ko-KR"/>
                  <a:t>task-specific</a:t>
                </a:r>
                <a:r>
                  <a:rPr lang="ko-KR" altLang="en-US"/>
                  <a:t>하게 특징만 잘 뽑아주면 됨 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ko-KR" sz="1800" b="1">
                    <a:effectLst/>
                  </a:rPr>
                  <a:t>ControlNet</a:t>
                </a:r>
                <a:r>
                  <a:rPr lang="ko-KR" altLang="en-US" sz="1800" b="1">
                    <a:effectLst/>
                  </a:rPr>
                  <a:t>은 신경망 </a:t>
                </a:r>
                <a:r>
                  <a:rPr lang="en-US" altLang="ko-KR" sz="1800" b="1">
                    <a:effectLst/>
                  </a:rPr>
                  <a:t>block</a:t>
                </a:r>
                <a:r>
                  <a:rPr lang="ko-KR" altLang="en-US" sz="1800" b="1">
                    <a:effectLst/>
                  </a:rPr>
                  <a:t>에 추가 </a:t>
                </a:r>
                <a:r>
                  <a:rPr lang="en-US" altLang="ko-KR" sz="1800" b="1">
                    <a:effectLst/>
                  </a:rPr>
                  <a:t>condition</a:t>
                </a:r>
                <a:r>
                  <a:rPr lang="ko-KR" altLang="en-US" sz="1800" b="1">
                    <a:effectLst/>
                  </a:rPr>
                  <a:t>을 주입</a:t>
                </a:r>
                <a:endParaRPr lang="en-US" altLang="ko-KR" sz="1800" b="1">
                  <a:effectLst/>
                </a:endParaRPr>
              </a:p>
              <a:p>
                <a:pPr lvl="1"/>
                <a:r>
                  <a:rPr lang="en-US" altLang="ko-KR" sz="1200" b="1"/>
                  <a:t>original block</a:t>
                </a:r>
                <a:r>
                  <a:rPr lang="ko-KR" altLang="en-US" sz="1200" b="1"/>
                  <a:t>을 파라미터 </a:t>
                </a:r>
                <a:r>
                  <a:rPr lang="ko-KR" altLang="en-US" sz="1200" b="1" i="0">
                    <a:latin typeface="Cambria Math" panose="02040503050406030204" pitchFamily="18" charset="0"/>
                  </a:rPr>
                  <a:t>𝚯</a:t>
                </a:r>
                <a:r>
                  <a:rPr lang="ko-KR" altLang="en-US" sz="1200"/>
                  <a:t>로 </a:t>
                </a:r>
                <a:r>
                  <a:rPr lang="en-US" altLang="ko-KR" sz="1200"/>
                  <a:t>freeze, </a:t>
                </a:r>
                <a:r>
                  <a:rPr lang="ko-KR" altLang="en-US" sz="1200"/>
                  <a:t>파라미터 </a:t>
                </a:r>
                <a:r>
                  <a:rPr lang="el-GR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Θ_</a:t>
                </a:r>
                <a:r>
                  <a:rPr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  </a:t>
                </a:r>
                <a:r>
                  <a:rPr lang="ko-KR" altLang="en-US" sz="1200"/>
                  <a:t>인 </a:t>
                </a:r>
                <a:r>
                  <a:rPr lang="en-US" altLang="ko-KR" sz="1200"/>
                  <a:t>trainable copy</a:t>
                </a:r>
                <a:r>
                  <a:rPr lang="ko-KR" altLang="en-US" sz="1200"/>
                  <a:t>로 블록 복제</a:t>
                </a:r>
                <a:endParaRPr lang="en-US" altLang="ko-KR" sz="1200"/>
              </a:p>
              <a:p>
                <a:pPr lvl="1"/>
                <a:r>
                  <a:rPr lang="en-US" altLang="ko-KR" sz="1200"/>
                  <a:t>condition c_f</a:t>
                </a:r>
                <a:r>
                  <a:rPr lang="ko-KR" altLang="en-US" sz="1200"/>
                  <a:t>인 </a:t>
                </a:r>
                <a:r>
                  <a:rPr lang="en-US" altLang="ko-KR" sz="1200"/>
                  <a:t>vector c</a:t>
                </a:r>
                <a:r>
                  <a:rPr lang="ko-KR" altLang="en-US" sz="1200"/>
                  <a:t>를 </a:t>
                </a:r>
                <a:r>
                  <a:rPr lang="en-US" altLang="ko-KR" sz="1200"/>
                  <a:t>input</a:t>
                </a:r>
                <a:r>
                  <a:rPr lang="ko-KR" altLang="en-US" sz="1200"/>
                  <a:t>으로 받음</a:t>
                </a:r>
                <a:r>
                  <a:rPr lang="en-US" altLang="ko-KR" sz="1200"/>
                  <a:t>, SD</a:t>
                </a:r>
                <a:r>
                  <a:rPr lang="ko-KR" altLang="en-US" sz="1200"/>
                  <a:t>의 </a:t>
                </a:r>
                <a:r>
                  <a:rPr lang="en-US" altLang="ko-KR" sz="1200"/>
                  <a:t>generative </a:t>
                </a:r>
                <a:r>
                  <a:rPr lang="ko-KR" altLang="en-US" sz="1200"/>
                  <a:t>능력 유지하면서 다양한 </a:t>
                </a:r>
                <a:r>
                  <a:rPr lang="en-US" altLang="ko-KR" sz="1200"/>
                  <a:t>input </a:t>
                </a:r>
                <a:r>
                  <a:rPr lang="ko-KR" altLang="en-US" sz="1200"/>
                  <a:t>처리 가능 </a:t>
                </a:r>
                <a:endParaRPr lang="en-US" altLang="ko-KR" sz="1200"/>
              </a:p>
              <a:p>
                <a:pPr lvl="1"/>
                <a:r>
                  <a:rPr lang="en-US" altLang="ko-KR" sz="1200"/>
                  <a:t>frozen</a:t>
                </a:r>
                <a:r>
                  <a:rPr lang="ko-KR" altLang="en-US" sz="1200"/>
                  <a:t>된 파라미터 그대로 </a:t>
                </a:r>
                <a:r>
                  <a:rPr lang="en-US" altLang="ko-KR" sz="1200"/>
                  <a:t>copy</a:t>
                </a:r>
                <a:r>
                  <a:rPr lang="ko-KR" altLang="en-US" sz="1200"/>
                  <a:t>에 가져왔기 때문에</a:t>
                </a:r>
                <a:r>
                  <a:rPr lang="en-US" altLang="ko-KR" sz="1200"/>
                  <a:t>, finetuning</a:t>
                </a:r>
                <a:r>
                  <a:rPr lang="ko-KR" altLang="en-US" sz="1200"/>
                  <a:t>에 필요한 추가 </a:t>
                </a:r>
                <a:r>
                  <a:rPr lang="en-US" altLang="ko-KR" sz="1200"/>
                  <a:t>gradient computation</a:t>
                </a:r>
                <a:r>
                  <a:rPr lang="ko-KR" altLang="en-US" sz="1200"/>
                  <a:t>이 필요없다</a:t>
                </a:r>
                <a:r>
                  <a:rPr lang="en-US" altLang="ko-KR" sz="1200"/>
                  <a:t>. </a:t>
                </a:r>
                <a:endParaRPr lang="ko-KR" altLang="en-US" sz="1200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이렇게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Trainable Copy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만 병렬로 연결해주면 문제가 있는데요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.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학습 초창기 불안한 모습을 보인다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.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아무래도 학습이 완료된 모델에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,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병렬로 추가 파라미터를 붙여놓고 새로운 데이터로 학습을 해주면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Loss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그래프가 크게 흔들리겠죠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. 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Karla" panose="020F0502020204030204" pitchFamily="2" charset="0"/>
                  </a:rPr>
                  <a:t>이를 안정화해줄 트릭</a:t>
                </a:r>
                <a:endParaRPr lang="en-US" altLang="ko-KR"/>
              </a:p>
              <a:p>
                <a:r>
                  <a:rPr lang="en-US" altLang="ko-KR" sz="1800"/>
                  <a:t>zero-convolution</a:t>
                </a:r>
              </a:p>
              <a:p>
                <a:pPr lvl="1"/>
                <a:r>
                  <a:rPr lang="en-US" altLang="ko-KR" sz="1200"/>
                  <a:t>Zero convolution</a:t>
                </a:r>
                <a:r>
                  <a:rPr lang="ko-KR" altLang="en-US" sz="1200"/>
                  <a:t>은 초기 학습 단계에서 </a:t>
                </a:r>
                <a:r>
                  <a:rPr lang="en-US" altLang="ko-KR" sz="1200"/>
                  <a:t>harmful random noise</a:t>
                </a:r>
                <a:r>
                  <a:rPr lang="ko-KR" altLang="en-US" sz="1200"/>
                  <a:t>를 제거하여 이 </a:t>
                </a:r>
                <a:r>
                  <a:rPr lang="en-US" altLang="ko-KR" sz="1200"/>
                  <a:t>backbone </a:t>
                </a:r>
                <a:r>
                  <a:rPr lang="ko-KR" altLang="en-US" sz="1200"/>
                  <a:t>보호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Q. harmful noise</a:t>
                </a:r>
                <a:r>
                  <a:rPr lang="ko-KR" altLang="en-US"/>
                  <a:t>란</a:t>
                </a:r>
                <a:r>
                  <a:rPr lang="en-US" altLang="ko-KR"/>
                  <a:t>? </a:t>
                </a:r>
              </a:p>
              <a:p>
                <a:r>
                  <a:rPr lang="ko-KR" altLang="en-US"/>
                  <a:t>네트워크가 학습을 시작할 때 발생할 수 있는 불안정한 상태</a:t>
                </a:r>
                <a:r>
                  <a:rPr lang="en-US" altLang="ko-KR"/>
                  <a:t>. (ex. random noise</a:t>
                </a:r>
                <a:r>
                  <a:rPr lang="ko-KR" altLang="en-US"/>
                  <a:t>로 초기화할 때 초기 학습이 불안정</a:t>
                </a:r>
                <a:r>
                  <a:rPr lang="en-US" altLang="ko-KR"/>
                  <a:t>) </a:t>
                </a:r>
              </a:p>
              <a:p>
                <a:endParaRPr lang="en-US" altLang="ko-KR"/>
              </a:p>
              <a:p>
                <a:r>
                  <a:rPr lang="en-US" altLang="ko-KR"/>
                  <a:t>Q.</a:t>
                </a:r>
                <a:r>
                  <a:rPr lang="ko-KR" altLang="en-US"/>
                  <a:t> </a:t>
                </a:r>
                <a:r>
                  <a:rPr lang="en-US" altLang="ko-KR"/>
                  <a:t>decoder</a:t>
                </a:r>
                <a:r>
                  <a:rPr lang="ko-KR" altLang="en-US"/>
                  <a:t>에 </a:t>
                </a:r>
                <a:r>
                  <a:rPr lang="en-US" altLang="ko-KR"/>
                  <a:t>trainable copy </a:t>
                </a:r>
                <a:r>
                  <a:rPr lang="ko-KR" altLang="en-US"/>
                  <a:t>안 붙이는 이유</a:t>
                </a:r>
                <a:r>
                  <a:rPr lang="en-US" altLang="ko-KR"/>
                  <a:t>? </a:t>
                </a:r>
              </a:p>
              <a:p>
                <a:r>
                  <a:rPr lang="ko-KR" altLang="en-US"/>
                  <a:t>인코더 수준의 </a:t>
                </a:r>
                <a:r>
                  <a:rPr lang="en-US" altLang="ko-KR"/>
                  <a:t>control</a:t>
                </a:r>
                <a:r>
                  <a:rPr lang="ko-KR" altLang="en-US"/>
                  <a:t>만으로도 효과를 얻음</a:t>
                </a:r>
                <a:r>
                  <a:rPr lang="en-US" altLang="ko-KR"/>
                  <a:t>,(</a:t>
                </a:r>
                <a:r>
                  <a:rPr lang="ko-KR" altLang="en-US"/>
                  <a:t>파라미터를 감소해야 좋기 때문에 덜어냄</a:t>
                </a:r>
                <a:r>
                  <a:rPr lang="en-US" altLang="ko-KR"/>
                  <a:t>) </a:t>
                </a:r>
              </a:p>
              <a:p>
                <a:r>
                  <a:rPr lang="ko-KR" altLang="en-US"/>
                  <a:t>또한 </a:t>
                </a:r>
                <a:r>
                  <a:rPr lang="en-US" altLang="ko-KR"/>
                  <a:t>Decoder</a:t>
                </a:r>
                <a:r>
                  <a:rPr lang="ko-KR" altLang="en-US"/>
                  <a:t>는 추출된 </a:t>
                </a:r>
                <a:r>
                  <a:rPr lang="en-US" altLang="ko-KR"/>
                  <a:t>feature</a:t>
                </a:r>
                <a:r>
                  <a:rPr lang="ko-KR" altLang="en-US"/>
                  <a:t>를 사용해서 이미지를 생성하는 역할인데</a:t>
                </a:r>
                <a:r>
                  <a:rPr lang="en-US" altLang="ko-KR"/>
                  <a:t>, </a:t>
                </a:r>
                <a:r>
                  <a:rPr lang="ko-KR" altLang="en-US"/>
                  <a:t>이는 기존의 </a:t>
                </a:r>
                <a:r>
                  <a:rPr lang="en-US" altLang="ko-KR"/>
                  <a:t>SD</a:t>
                </a:r>
                <a:r>
                  <a:rPr lang="ko-KR" altLang="en-US"/>
                  <a:t>에서 잘 학습되었기 때문에 이미지 생성에 문제 없음 </a:t>
                </a:r>
                <a:endParaRPr lang="en-US" altLang="ko-KR"/>
              </a:p>
              <a:p>
                <a:r>
                  <a:rPr lang="ko-KR" altLang="en-US"/>
                  <a:t>인코더 단에서 </a:t>
                </a:r>
                <a:r>
                  <a:rPr lang="en-US" altLang="ko-KR"/>
                  <a:t>task-specific</a:t>
                </a:r>
                <a:r>
                  <a:rPr lang="ko-KR" altLang="en-US"/>
                  <a:t>하게 특징만 잘 뽑아주면 됨 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 </a:t>
                </a:r>
                <a:endParaRPr lang="ko-KR" altLang="en-US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20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14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z_0 : input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z_t : </a:t>
            </a:r>
            <a:r>
              <a:rPr lang="ko-KR" altLang="en-US"/>
              <a:t>노이즈 추가된 이미지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t : time step; </a:t>
            </a:r>
            <a:r>
              <a:rPr lang="ko-KR" altLang="en-US"/>
              <a:t>노이즈 추가 횟수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c_t : text propmpt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c_f : task-specific condition</a:t>
            </a:r>
          </a:p>
          <a:p>
            <a:r>
              <a:rPr lang="en-US" altLang="ko-KR"/>
              <a:t>image diffusion algorithm</a:t>
            </a:r>
            <a:r>
              <a:rPr lang="ko-KR" altLang="en-US"/>
              <a:t>은 </a:t>
            </a:r>
            <a:r>
              <a:rPr lang="en-US" altLang="ko-KR"/>
              <a:t>network epsilon_theta</a:t>
            </a:r>
            <a:r>
              <a:rPr lang="ko-KR" altLang="en-US"/>
              <a:t>를 학습</a:t>
            </a:r>
            <a:r>
              <a:rPr lang="en-US" altLang="ko-KR"/>
              <a:t>, </a:t>
            </a:r>
            <a:r>
              <a:rPr lang="ko-KR" altLang="en-US"/>
              <a:t>노이즈 이미지 </a:t>
            </a:r>
            <a:r>
              <a:rPr lang="en-US" altLang="ko-KR"/>
              <a:t>z_t</a:t>
            </a:r>
            <a:r>
              <a:rPr lang="ko-KR" altLang="en-US"/>
              <a:t>에 대하여 추가된 노이즈를 예측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>
              <a:solidFill>
                <a:srgbClr val="3D4144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>
              <a:solidFill>
                <a:srgbClr val="3D4144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학습 중에 </a:t>
            </a:r>
            <a:r>
              <a:rPr lang="en-US" altLang="ko-KR" b="0" i="0">
                <a:solidFill>
                  <a:srgbClr val="3D4144"/>
                </a:solidFill>
                <a:effectLst/>
                <a:latin typeface="-apple-system"/>
              </a:rPr>
              <a:t>50%</a:t>
            </a: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의 텍스트 프롬프트 </a:t>
            </a:r>
            <a:r>
              <a:rPr lang="en-US" altLang="ko-KR" b="0" i="0">
                <a:solidFill>
                  <a:srgbClr val="3D4144"/>
                </a:solidFill>
                <a:effectLst/>
                <a:latin typeface="-apple-system"/>
              </a:rPr>
              <a:t>ct</a:t>
            </a: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를 빈 문자열로 랜덤하게 바꾼다</a:t>
            </a:r>
            <a:r>
              <a:rPr lang="en-US" altLang="ko-KR" b="0" i="0">
                <a:solidFill>
                  <a:srgbClr val="3D4144"/>
                </a:solidFill>
                <a:effectLst/>
                <a:latin typeface="-apple-system"/>
              </a:rPr>
              <a:t>. </a:t>
            </a: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이는 입력 조건 </a:t>
            </a:r>
            <a:r>
              <a:rPr lang="en-US" altLang="ko-KR" b="0" i="0">
                <a:solidFill>
                  <a:srgbClr val="3D4144"/>
                </a:solidFill>
                <a:effectLst/>
                <a:latin typeface="-apple-system"/>
              </a:rPr>
              <a:t>map</a:t>
            </a: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에서 의미론적 내용을 인식하는 </a:t>
            </a:r>
            <a:r>
              <a:rPr lang="en-US" altLang="ko-KR" b="0" i="0">
                <a:solidFill>
                  <a:srgbClr val="3D4144"/>
                </a:solidFill>
                <a:effectLst/>
                <a:latin typeface="-apple-system"/>
              </a:rPr>
              <a:t>ControlNet</a:t>
            </a: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의 능력을 용이하게 한다</a:t>
            </a:r>
            <a:r>
              <a:rPr lang="en-US" altLang="ko-KR" b="0" i="0">
                <a:solidFill>
                  <a:srgbClr val="3D4144"/>
                </a:solidFill>
                <a:effectLst/>
                <a:latin typeface="-apple-system"/>
              </a:rPr>
              <a:t>. </a:t>
            </a: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이것은 주로 </a:t>
            </a:r>
            <a:r>
              <a:rPr lang="en-US" altLang="ko-KR" b="0" i="0">
                <a:solidFill>
                  <a:srgbClr val="3D4144"/>
                </a:solidFill>
                <a:effectLst/>
                <a:latin typeface="-apple-system"/>
              </a:rPr>
              <a:t>Stable Diffusion </a:t>
            </a: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모델에 대한 프롬프트가 표시되지 않을 때 인코더가 프롬프트 대신 입력 제어 </a:t>
            </a:r>
            <a:r>
              <a:rPr lang="en-US" altLang="ko-KR" b="0" i="0">
                <a:solidFill>
                  <a:srgbClr val="3D4144"/>
                </a:solidFill>
                <a:effectLst/>
                <a:latin typeface="-apple-system"/>
              </a:rPr>
              <a:t>map</a:t>
            </a: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에서 더 많은 </a:t>
            </a:r>
            <a:r>
              <a:rPr lang="en-US" altLang="ko-KR" b="0" i="0">
                <a:solidFill>
                  <a:srgbClr val="3D4144"/>
                </a:solidFill>
                <a:effectLst/>
                <a:latin typeface="-apple-system"/>
              </a:rPr>
              <a:t>semantic</a:t>
            </a:r>
            <a:r>
              <a:rPr lang="ko-KR" altLang="en-US" b="0" i="0">
                <a:solidFill>
                  <a:srgbClr val="3D4144"/>
                </a:solidFill>
                <a:effectLst/>
                <a:latin typeface="-apple-system"/>
              </a:rPr>
              <a:t>을 학습하는 경향이 있기 때문이다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8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/>
              <a:t>FID : </a:t>
            </a:r>
            <a:r>
              <a:rPr lang="ko-KR" altLang="en-US"/>
              <a:t>생성된 이미지와 실제 이미지 사이의 유사도를 비교 </a:t>
            </a:r>
            <a:r>
              <a:rPr lang="en-US" altLang="ko-KR"/>
              <a:t>; </a:t>
            </a:r>
            <a:r>
              <a:rPr lang="ko-KR" altLang="en-US"/>
              <a:t>생성 이미지가 얼마나 사실적인지에 대한 지표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왜 조건 없는 </a:t>
            </a:r>
            <a:r>
              <a:rPr lang="en-US" altLang="ko-KR"/>
              <a:t>SD</a:t>
            </a:r>
            <a:r>
              <a:rPr lang="ko-KR" altLang="en-US"/>
              <a:t>의 결과를 함께 제시했을까</a:t>
            </a:r>
            <a:r>
              <a:rPr lang="en-US" altLang="ko-KR"/>
              <a:t>?</a:t>
            </a:r>
          </a:p>
          <a:p>
            <a:pPr marL="628650" lvl="1" indent="-171450">
              <a:buFontTx/>
              <a:buChar char="-"/>
            </a:pPr>
            <a:r>
              <a:rPr lang="ko-KR" altLang="en-US"/>
              <a:t>추론</a:t>
            </a:r>
            <a:r>
              <a:rPr lang="en-US" altLang="ko-KR"/>
              <a:t>... </a:t>
            </a:r>
            <a:r>
              <a:rPr lang="ko-KR" altLang="en-US"/>
              <a:t>조건 없이 생성한 </a:t>
            </a:r>
            <a:r>
              <a:rPr lang="en-US" altLang="ko-KR"/>
              <a:t>Stable Diffusion</a:t>
            </a:r>
            <a:r>
              <a:rPr lang="ko-KR" altLang="en-US"/>
              <a:t>의 </a:t>
            </a:r>
            <a:r>
              <a:rPr lang="en-US" altLang="ko-KR"/>
              <a:t>FID</a:t>
            </a:r>
            <a:r>
              <a:rPr lang="ko-KR" altLang="en-US"/>
              <a:t>와 가장 유사할 정도로 사실적인 이미지를 생성했다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3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EB60B-71C3-4909-85FD-B5E98959BFC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174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068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38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21"/>
            <a:ext cx="1219200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889C7EAC-EBCE-39B6-5290-495B6DCE13DE}"/>
              </a:ext>
            </a:extLst>
          </p:cNvPr>
          <p:cNvSpPr/>
          <p:nvPr userDrawn="1"/>
        </p:nvSpPr>
        <p:spPr>
          <a:xfrm>
            <a:off x="4223792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57203-96C7-9BFB-61C3-1B051CBA9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78" y="6475972"/>
            <a:ext cx="1123136" cy="360153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16E83C-B8D7-FA40-A4B4-4A722975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72C3E59-549C-260F-CF64-D68987CFF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BE6DDA-23BE-744D-8DF8-F443EB1EAB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04012" y="763178"/>
            <a:ext cx="5558408" cy="5544616"/>
          </a:xfrm>
        </p:spPr>
        <p:txBody>
          <a:bodyPr>
            <a:normAutofit/>
          </a:bodyPr>
          <a:lstStyle>
            <a:lvl1pPr marL="342900" indent="-342900" algn="just">
              <a:buFont typeface="Wingdings" panose="05000000000000000000" pitchFamily="2" charset="2"/>
              <a:buChar char="v"/>
              <a:defRPr sz="2400" b="1"/>
            </a:lvl1pPr>
            <a:lvl2pPr marL="742950" indent="-285750" algn="just">
              <a:buFont typeface="Wingdings" panose="05000000000000000000" pitchFamily="2" charset="2"/>
              <a:buChar char="§"/>
              <a:defRPr sz="2200"/>
            </a:lvl2pPr>
            <a:lvl3pPr algn="just">
              <a:defRPr sz="1800"/>
            </a:lvl3pPr>
            <a:lvl4pPr algn="just">
              <a:defRPr sz="1600"/>
            </a:lvl4pPr>
            <a:lvl5pPr algn="just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5766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1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55900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263352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93897BFA-69B5-0F19-AEAA-E6141B5763E0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599" y="221"/>
            <a:ext cx="11319049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86258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38658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5D676B40-CAA5-F673-B99A-4932B182FCCA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7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0427" y="221"/>
            <a:ext cx="11328221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153984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306384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448026" y="2614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4ABBE146-B200-F336-7B16-A5880D6F54C3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1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221"/>
            <a:ext cx="11355900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0"/>
            <a:ext cx="11319048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609600" y="764704"/>
            <a:ext cx="11319048" cy="554461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v"/>
              <a:defRPr sz="2400" b="1"/>
            </a:lvl1pPr>
            <a:lvl2pPr marL="742950" indent="-285750">
              <a:buFont typeface="Wingdings" panose="05000000000000000000" pitchFamily="2" charset="2"/>
              <a:buChar char="§"/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496" y="6450094"/>
            <a:ext cx="1123136" cy="360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8CBDB0-F04C-4230-1C0E-14D56C8E2029}"/>
              </a:ext>
            </a:extLst>
          </p:cNvPr>
          <p:cNvSpPr/>
          <p:nvPr userDrawn="1"/>
        </p:nvSpPr>
        <p:spPr>
          <a:xfrm>
            <a:off x="58086" y="221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84E4D0-7EEB-2A03-20BA-B3C174022BD6}"/>
              </a:ext>
            </a:extLst>
          </p:cNvPr>
          <p:cNvSpPr/>
          <p:nvPr userDrawn="1"/>
        </p:nvSpPr>
        <p:spPr>
          <a:xfrm>
            <a:off x="210486" y="2553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6B1F48-E434-675A-AF93-A7CF74F8915B}"/>
              </a:ext>
            </a:extLst>
          </p:cNvPr>
          <p:cNvSpPr/>
          <p:nvPr userDrawn="1"/>
        </p:nvSpPr>
        <p:spPr>
          <a:xfrm>
            <a:off x="352128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7D639-4FA5-1C19-15F4-787B47119233}"/>
              </a:ext>
            </a:extLst>
          </p:cNvPr>
          <p:cNvSpPr/>
          <p:nvPr userDrawn="1"/>
        </p:nvSpPr>
        <p:spPr>
          <a:xfrm>
            <a:off x="493770" y="-1460"/>
            <a:ext cx="72008" cy="546127"/>
          </a:xfrm>
          <a:prstGeom prst="rect">
            <a:avLst/>
          </a:prstGeom>
          <a:solidFill>
            <a:srgbClr val="151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79697533-F4B9-5B8B-681B-99089A530D0C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1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571480"/>
          </a:xfrm>
          <a:prstGeom prst="rect">
            <a:avLst/>
          </a:prstGeom>
          <a:solidFill>
            <a:srgbClr val="15127C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2" name="사각형: 잘린 위쪽 모서리 1">
            <a:extLst>
              <a:ext uri="{FF2B5EF4-FFF2-40B4-BE49-F238E27FC236}">
                <a16:creationId xmlns:a16="http://schemas.microsoft.com/office/drawing/2014/main" id="{584BBDB9-21E4-3C5C-8BD8-A5E649A7BF48}"/>
              </a:ext>
            </a:extLst>
          </p:cNvPr>
          <p:cNvSpPr/>
          <p:nvPr userDrawn="1"/>
        </p:nvSpPr>
        <p:spPr>
          <a:xfrm>
            <a:off x="4151784" y="6767599"/>
            <a:ext cx="3960440" cy="90180"/>
          </a:xfrm>
          <a:prstGeom prst="snip2SameRect">
            <a:avLst/>
          </a:prstGeom>
          <a:solidFill>
            <a:srgbClr val="15127C"/>
          </a:solidFill>
          <a:ln>
            <a:solidFill>
              <a:srgbClr val="0E0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21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3169" y="69539"/>
            <a:ext cx="1133872" cy="3635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5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1713857"/>
            <a:ext cx="2114317" cy="10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cfs13.tistory.com/image/33/tistory/2008/11/07/16/41/4913f13b3d3d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885481"/>
            <a:ext cx="2114319" cy="10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548680"/>
            <a:ext cx="2114319" cy="103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9" y="4090121"/>
            <a:ext cx="2114317" cy="106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techlicious.com/images/av/ea-active-2-364px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0" b="18469"/>
          <a:stretch/>
        </p:blipFill>
        <p:spPr bwMode="auto">
          <a:xfrm>
            <a:off x="1910079" y="5314257"/>
            <a:ext cx="2114316" cy="1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50" y="144016"/>
            <a:ext cx="11713301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764704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311966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39350" y="908720"/>
            <a:ext cx="11713301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2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23"/>
          <p:cNvSpPr>
            <a:spLocks noChangeArrowheads="1"/>
          </p:cNvSpPr>
          <p:nvPr userDrawn="1"/>
        </p:nvSpPr>
        <p:spPr bwMode="auto">
          <a:xfrm>
            <a:off x="4934859" y="6614069"/>
            <a:ext cx="2035605" cy="1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00" tIns="46000" rIns="92000" bIns="46000" anchor="ctr"/>
          <a:lstStyle/>
          <a:p>
            <a:pPr algn="ctr"/>
            <a:fld id="{BCA6365A-A6D8-4C5D-8B65-3F43B4140DAB}" type="slidenum">
              <a:rPr lang="en-US" altLang="ko-KR" sz="1400" b="0" smtClean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pPr algn="ctr"/>
              <a:t>‹#›</a:t>
            </a:fld>
            <a:r>
              <a:rPr lang="en-US" altLang="ko-KR" sz="1400" b="0">
                <a:solidFill>
                  <a:schemeClr val="tx1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/8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9" y="21605"/>
            <a:ext cx="927953" cy="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52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8705D-D306-3044-AB3E-9550C37B4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9727" y="2888457"/>
            <a:ext cx="345371" cy="3230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92C6AA0-D312-F948-810E-C69B2B694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792" y="3713647"/>
            <a:ext cx="345371" cy="32305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A7E03B-C183-C14E-B0EC-E46E29C594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0208" y="4594594"/>
            <a:ext cx="345371" cy="323056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8901E7A-AF26-CA4A-A3BC-A89E9216B3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4488" y="5453237"/>
            <a:ext cx="345371" cy="32305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sz="600" b="0" i="0">
                <a:latin typeface="Lato Light" panose="020F03020202040302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1507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탕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2852936"/>
            <a:ext cx="12192000" cy="72008"/>
          </a:xfrm>
          <a:prstGeom prst="rect">
            <a:avLst/>
          </a:prstGeom>
          <a:solidFill>
            <a:srgbClr val="110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0" y="4365104"/>
            <a:ext cx="12192000" cy="72008"/>
          </a:xfrm>
          <a:prstGeom prst="rect">
            <a:avLst/>
          </a:prstGeom>
          <a:solidFill>
            <a:srgbClr val="0E0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 userDrawn="1"/>
        </p:nvSpPr>
        <p:spPr>
          <a:xfrm>
            <a:off x="8208235" y="188640"/>
            <a:ext cx="3840427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24944"/>
            <a:ext cx="2879212" cy="1440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222" y="2928399"/>
            <a:ext cx="1665484" cy="14401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51705" y="2924288"/>
            <a:ext cx="1745747" cy="1440159"/>
          </a:xfrm>
          <a:prstGeom prst="rect">
            <a:avLst/>
          </a:prstGeom>
        </p:spPr>
      </p:pic>
      <p:pic>
        <p:nvPicPr>
          <p:cNvPr id="1026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68" y="2924287"/>
            <a:ext cx="3275432" cy="14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53" y="2928400"/>
            <a:ext cx="3419116" cy="144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0B8DC2-256E-CCE3-DA64-D3589836152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21795" y="9157"/>
            <a:ext cx="1133872" cy="363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A5243-B254-EF46-D0A5-55C47F44F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" y="9958"/>
            <a:ext cx="587059" cy="485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719098" y="-2654"/>
            <a:ext cx="2496277" cy="6858000"/>
          </a:xfrm>
          <a:prstGeom prst="rect">
            <a:avLst/>
          </a:prstGeom>
          <a:solidFill>
            <a:srgbClr val="492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1104945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2373658"/>
            <a:ext cx="2114319" cy="105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6" y="4920962"/>
            <a:ext cx="2111984" cy="106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http://cfile217.uf.daum.net/image/1737D23D5121839809006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3643550"/>
            <a:ext cx="2111987" cy="10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76" y="1107781"/>
            <a:ext cx="2111984" cy="10563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15972" y="2353419"/>
            <a:ext cx="2106088" cy="1071165"/>
          </a:xfrm>
          <a:prstGeom prst="rect">
            <a:avLst/>
          </a:prstGeom>
        </p:spPr>
      </p:pic>
      <p:pic>
        <p:nvPicPr>
          <p:cNvPr id="14" name="Picture 6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8" y="3634062"/>
            <a:ext cx="2111983" cy="10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비디오 코딩 관련 그림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77" y="4919198"/>
            <a:ext cx="2111984" cy="1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221"/>
            <a:ext cx="646451" cy="546127"/>
          </a:xfrm>
          <a:prstGeom prst="rect">
            <a:avLst/>
          </a:prstGeom>
          <a:solidFill>
            <a:srgbClr val="EE7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646451" y="221"/>
            <a:ext cx="11545549" cy="54612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텍스트 개체 틀 2"/>
          <p:cNvSpPr>
            <a:spLocks noGrp="1"/>
          </p:cNvSpPr>
          <p:nvPr>
            <p:ph type="body" idx="1"/>
          </p:nvPr>
        </p:nvSpPr>
        <p:spPr>
          <a:xfrm>
            <a:off x="719403" y="0"/>
            <a:ext cx="11472597" cy="5486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타원 13"/>
          <p:cNvSpPr/>
          <p:nvPr/>
        </p:nvSpPr>
        <p:spPr>
          <a:xfrm>
            <a:off x="11604758" y="6453336"/>
            <a:ext cx="480053" cy="3600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슬라이드 번호 개체 틀 5"/>
          <p:cNvSpPr>
            <a:spLocks noGrp="1"/>
          </p:cNvSpPr>
          <p:nvPr/>
        </p:nvSpPr>
        <p:spPr>
          <a:xfrm>
            <a:off x="11557981" y="6524625"/>
            <a:ext cx="586691" cy="242974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ED90-7364-4FDE-8BAE-ADE34AC1B1DA}" type="datetimeFigureOut">
              <a:rPr lang="ko-KR" altLang="en-US" smtClean="0"/>
              <a:pPr/>
              <a:t>2025-04-08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6841-3795-4D3F-91F1-E3A2CEAB4A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888" r:id="rId8"/>
    <p:sldLayoutId id="2147483680" r:id="rId9"/>
    <p:sldLayoutId id="2147483882" r:id="rId10"/>
    <p:sldLayoutId id="2147483887" r:id="rId11"/>
    <p:sldLayoutId id="2147483891" r:id="rId12"/>
    <p:sldLayoutId id="2147483892" r:id="rId13"/>
    <p:sldLayoutId id="2147483893" r:id="rId14"/>
    <p:sldLayoutId id="2147483894" r:id="rId15"/>
    <p:sldLayoutId id="2147483681" r:id="rId16"/>
    <p:sldLayoutId id="2147483883" r:id="rId17"/>
    <p:sldLayoutId id="2147483884" r:id="rId18"/>
    <p:sldLayoutId id="2147483885" r:id="rId19"/>
    <p:sldLayoutId id="2147483889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54" r:id="rId28"/>
    <p:sldLayoutId id="2147483881" r:id="rId29"/>
    <p:sldLayoutId id="2147483886" r:id="rId30"/>
    <p:sldLayoutId id="2147483890" r:id="rId3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302.05543" TargetMode="External"/><Relationship Id="rId5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7" Type="http://schemas.openxmlformats.org/officeDocument/2006/relationships/hyperlink" Target="https://arxiv.org/abs/2302.055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2112.10752" TargetMode="External"/><Relationship Id="rId5" Type="http://schemas.openxmlformats.org/officeDocument/2006/relationships/hyperlink" Target="https://arxiv.org/abs/2204.06125" TargetMode="External"/><Relationship Id="rId4" Type="http://schemas.openxmlformats.org/officeDocument/2006/relationships/hyperlink" Target="https://arxiv.org/abs/2112.1074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01766" y="935628"/>
            <a:ext cx="10988469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 fontAlgn="base" latinLnBrk="0"/>
            <a:r>
              <a:rPr lang="en-US" altLang="ko-KR" sz="3200" b="1">
                <a:ea typeface="맑은 고딕"/>
              </a:rPr>
              <a:t>Adding Conditional Control to Text-to-Image Diffusion Models</a:t>
            </a:r>
            <a:endParaRPr lang="ko-KR" altLang="en-US" sz="3200" b="1" dirty="0">
              <a:solidFill>
                <a:srgbClr val="2818FC"/>
              </a:solidFill>
              <a:ea typeface="맑은 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4437112"/>
            <a:ext cx="9144000" cy="38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 anchor="t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2025-03-25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0" y="4941168"/>
            <a:ext cx="9144000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Sein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Choi</a:t>
            </a:r>
          </a:p>
          <a:p>
            <a:pPr algn="ctr"/>
            <a:r>
              <a:rPr lang="en-US" altLang="ko-KR" b="1" dirty="0">
                <a:solidFill>
                  <a:srgbClr val="0E02B0"/>
                </a:solidFill>
              </a:rPr>
              <a:t>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ntelligent </a:t>
            </a:r>
            <a:r>
              <a:rPr lang="en-US" altLang="ko-KR" b="1" dirty="0">
                <a:solidFill>
                  <a:srgbClr val="0E02B0"/>
                </a:solidFill>
              </a:rPr>
              <a:t>V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ision </a:t>
            </a:r>
            <a:r>
              <a:rPr lang="en-US" altLang="ko-KR" b="1" dirty="0">
                <a:solidFill>
                  <a:srgbClr val="0E02B0"/>
                </a:solidFill>
              </a:rPr>
              <a:t>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rocessing </a:t>
            </a:r>
            <a:r>
              <a:rPr lang="en-US" altLang="ko-KR" b="1" dirty="0">
                <a:solidFill>
                  <a:srgbClr val="0E02B0"/>
                </a:solidFill>
              </a:rPr>
              <a:t>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ab. (</a:t>
            </a:r>
            <a:r>
              <a:rPr lang="en-US" altLang="ko-KR" b="1" dirty="0">
                <a:solidFill>
                  <a:srgbClr val="0E02B0"/>
                </a:solidFill>
              </a:rPr>
              <a:t>IVPL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https://ivpl.sookmyung.ac.kr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Div. of AI Engineering,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Sookmyung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Women’s University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E-mail: csi1806@sookmyung.ac.kr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14:cNvPr>
              <p14:cNvContentPartPr/>
              <p14:nvPr/>
            </p14:nvContentPartPr>
            <p14:xfrm>
              <a:off x="5895202" y="-164156"/>
              <a:ext cx="40977" cy="12871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323B47-9F38-646A-1EF2-EE6FFDB23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386" y="-188908"/>
                <a:ext cx="76253" cy="61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5C93DEC-2EF6-2239-5CFC-D1E6FBDB0746}"/>
              </a:ext>
            </a:extLst>
          </p:cNvPr>
          <p:cNvSpPr txBox="1"/>
          <p:nvPr/>
        </p:nvSpPr>
        <p:spPr>
          <a:xfrm>
            <a:off x="601766" y="1933074"/>
            <a:ext cx="1098846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/>
              <a:t>Lvmin Zhang, Anyi Rao, Maneesh Agrawala, “Adding Conditional Control to Text-to-Image Diffusion Models”, in </a:t>
            </a:r>
            <a:r>
              <a:rPr lang="en-US" altLang="ko-KR" sz="1600" i="1">
                <a:effectLst/>
              </a:rPr>
              <a:t>Proc. the IEEE/CVF Conference on Computer Vision and Pattern Recognition (CVPR)</a:t>
            </a:r>
            <a:r>
              <a:rPr lang="en-US" altLang="ko-KR" sz="1600"/>
              <a:t>, 2024. Available: </a:t>
            </a:r>
            <a:r>
              <a:rPr lang="en-US" altLang="ko-KR" sz="1600">
                <a:effectLst/>
                <a:hlinkClick r:id="rId6"/>
              </a:rPr>
              <a:t>https://arxiv.org/abs/2302.05543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F79658-B30C-F73E-44D9-AA59F5F32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ControlNet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67B8D4-5005-1D5E-8BF7-2223B5EB21A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11319048" cy="1828069"/>
          </a:xfrm>
        </p:spPr>
        <p:txBody>
          <a:bodyPr>
            <a:normAutofit/>
          </a:bodyPr>
          <a:lstStyle/>
          <a:p>
            <a:r>
              <a:rPr lang="en-US" altLang="ko-KR"/>
              <a:t>Zero-Convolution</a:t>
            </a:r>
          </a:p>
          <a:p>
            <a:pPr lvl="1"/>
            <a:r>
              <a:rPr lang="en-US" altLang="ko-KR"/>
              <a:t>“The "zero convolution" is 1×1 convolution with both weight and bias initialized as zeros.”</a:t>
            </a:r>
          </a:p>
          <a:p>
            <a:pPr lvl="1"/>
            <a:r>
              <a:rPr lang="en-US" altLang="ko-KR"/>
              <a:t>Code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27EF29-3CF1-AD22-7336-340D6988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77" r="2267" b="5219"/>
          <a:stretch/>
        </p:blipFill>
        <p:spPr>
          <a:xfrm>
            <a:off x="407369" y="3098116"/>
            <a:ext cx="4898922" cy="1828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327FC5-53C8-B0AB-D6EF-65AFB1C8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7" y="5540970"/>
            <a:ext cx="9985004" cy="640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53B0BD-C469-8A22-99DF-957B90B3B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328" y="2122684"/>
            <a:ext cx="5654149" cy="33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2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52267-0E9C-C50A-37C8-599DAB3C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32FED4-79C9-BED2-7E41-0752FB2813D8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65584" y="764703"/>
                <a:ext cx="11319048" cy="5923479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/>
                  <a:t>Zero-Convolution</a:t>
                </a:r>
              </a:p>
              <a:p>
                <a:pPr lvl="1"/>
                <a:r>
                  <a:rPr lang="en-US" altLang="ko-KR"/>
                  <a:t>“The "zero convolution" is 1×1 convolution with both weight and bias initialized as zeros.”</a:t>
                </a:r>
              </a:p>
              <a:p>
                <a:pPr lvl="1"/>
                <a:r>
                  <a:rPr lang="en-US" altLang="ko-KR"/>
                  <a:t>ex Conv)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en-US" altLang="ko-KR"/>
                  <a:t>Initial State: w=0, x≠0</a:t>
                </a:r>
              </a:p>
              <a:p>
                <a:pPr lvl="1"/>
                <a:r>
                  <a:rPr lang="en-US" altLang="ko-KR" b="1"/>
                  <a:t>The Gradient with respect to the weight is              , so learning is possible</a:t>
                </a:r>
                <a:endParaRPr lang="en-US" altLang="ko-KR"/>
              </a:p>
              <a:p>
                <a:pPr lvl="1"/>
                <a:r>
                  <a:rPr lang="en-US" altLang="ko-KR"/>
                  <a:t>With just one gradient update, the value of w becomes non-zero, allowing it to operate like a standard convolution thereafter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32FED4-79C9-BED2-7E41-0752FB2813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65584" y="764703"/>
                <a:ext cx="11319048" cy="5923479"/>
              </a:xfrm>
              <a:blipFill>
                <a:blip r:embed="rId3"/>
                <a:stretch>
                  <a:fillRect l="-700" t="-823" r="-15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0BEFDD5E-923B-632A-0B57-221C210D15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38" t="18338" r="70196" b="10111"/>
          <a:stretch/>
        </p:blipFill>
        <p:spPr>
          <a:xfrm>
            <a:off x="7258658" y="4976623"/>
            <a:ext cx="864393" cy="56197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2F2D8FA-BDC6-8457-2F4C-6679B1ED0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ControlNet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2CBC81-F71C-A0B3-B88F-37F2B137B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660" y="1804525"/>
            <a:ext cx="3754381" cy="817573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548803A9-87D2-1BA4-FD47-B82D1FAE8CAB}"/>
              </a:ext>
            </a:extLst>
          </p:cNvPr>
          <p:cNvSpPr/>
          <p:nvPr/>
        </p:nvSpPr>
        <p:spPr>
          <a:xfrm>
            <a:off x="5152852" y="1830884"/>
            <a:ext cx="1856509" cy="613955"/>
          </a:xfrm>
          <a:prstGeom prst="wedgeRoundRectCallout">
            <a:avLst>
              <a:gd name="adj1" fmla="val 92600"/>
              <a:gd name="adj2" fmla="val -1174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partial derivative</a:t>
            </a:r>
            <a:endParaRPr lang="ko-KR" altLang="en-US" sz="20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76A19-2965-62AE-9840-F58A5BE73A63}"/>
              </a:ext>
            </a:extLst>
          </p:cNvPr>
          <p:cNvSpPr/>
          <p:nvPr/>
        </p:nvSpPr>
        <p:spPr>
          <a:xfrm>
            <a:off x="7969660" y="1804525"/>
            <a:ext cx="1284138" cy="9407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2CD993-A8C6-1B51-CF65-E6CD2EDF5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77" y="2747574"/>
            <a:ext cx="5037468" cy="2832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A54955-C128-7A44-F338-3029E8A33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77" y="4369453"/>
            <a:ext cx="711372" cy="177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136A010-4A9C-3625-983B-71637A22D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753" y="3248962"/>
            <a:ext cx="5493304" cy="9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4A8802-81FE-69CD-72E8-8F24ED1F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F6C56BFD-51E1-B0C9-5ED0-C2B3103A9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93750"/>
              </p:ext>
            </p:extLst>
          </p:nvPr>
        </p:nvGraphicFramePr>
        <p:xfrm>
          <a:off x="407369" y="768097"/>
          <a:ext cx="11377265" cy="558156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7732">
                  <a:extLst>
                    <a:ext uri="{9D8B030D-6E8A-4147-A177-3AD203B41FA5}">
                      <a16:colId xmlns:a16="http://schemas.microsoft.com/office/drawing/2014/main" val="1745350328"/>
                    </a:ext>
                  </a:extLst>
                </a:gridCol>
                <a:gridCol w="4470549">
                  <a:extLst>
                    <a:ext uri="{9D8B030D-6E8A-4147-A177-3AD203B41FA5}">
                      <a16:colId xmlns:a16="http://schemas.microsoft.com/office/drawing/2014/main" val="1548592793"/>
                    </a:ext>
                  </a:extLst>
                </a:gridCol>
                <a:gridCol w="1205503">
                  <a:extLst>
                    <a:ext uri="{9D8B030D-6E8A-4147-A177-3AD203B41FA5}">
                      <a16:colId xmlns:a16="http://schemas.microsoft.com/office/drawing/2014/main" val="3214083849"/>
                    </a:ext>
                  </a:extLst>
                </a:gridCol>
                <a:gridCol w="5143481">
                  <a:extLst>
                    <a:ext uri="{9D8B030D-6E8A-4147-A177-3AD203B41FA5}">
                      <a16:colId xmlns:a16="http://schemas.microsoft.com/office/drawing/2014/main" val="2279853867"/>
                    </a:ext>
                  </a:extLst>
                </a:gridCol>
              </a:tblGrid>
              <a:tr h="47036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No.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Title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Keyword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Cite</a:t>
                      </a:r>
                      <a:endParaRPr lang="en-US" sz="14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08365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Learning Transferable Visual Models From Natural Language Supervision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Contrastive Learning, Multimodal Representation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Alec Radford, Jong Wook Kim. (2021). Learning Transferable Visual Models From Natural Language Supervision, In </a:t>
                      </a:r>
                      <a:r>
                        <a:rPr lang="en-US" altLang="ko-KR" sz="1000" i="1">
                          <a:effectLst/>
                        </a:rPr>
                        <a:t>Proc. of the 38th International Conference on Machine Learning</a:t>
                      </a:r>
                      <a:r>
                        <a:rPr lang="en-US" altLang="ko-KR" sz="1000"/>
                        <a:t>, pages 8748–8763. PMLR. [Online]. Available: </a:t>
                      </a:r>
                      <a:r>
                        <a:rPr lang="en-US" altLang="ko-KR" sz="1000">
                          <a:effectLst/>
                          <a:hlinkClick r:id="rId3"/>
                        </a:rPr>
                        <a:t>https://arxiv.org/abs/2103.00020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017832"/>
                  </a:ext>
                </a:extLst>
              </a:tr>
              <a:tr h="845573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GLIDE: Towards photorealistic image generation and editing with text-guided diffusion models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Text-to-Image Generation, Diffusion Models, </a:t>
                      </a:r>
                    </a:p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guided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image</a:t>
                      </a:r>
                      <a:r>
                        <a:rPr lang="ko-KR" alt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en-US" altLang="ko-KR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synthesis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A Nichol, P. Dhariwal, A. Ramesh. “GLIDE: Towards photorealistic image generation and editing with text-guided diffusion models”, In </a:t>
                      </a:r>
                      <a:r>
                        <a:rPr lang="en-US" altLang="ko-KR" sz="1000" i="1">
                          <a:effectLst/>
                        </a:rPr>
                        <a:t>Proc. of the 39th International Conference on Machine Learning</a:t>
                      </a:r>
                      <a:r>
                        <a:rPr lang="en-US" altLang="ko-KR" sz="1000"/>
                        <a:t>, 2022, pp. 16907-16921. Available: </a:t>
                      </a:r>
                      <a:r>
                        <a:rPr lang="en-US" altLang="ko-KR" sz="1000">
                          <a:effectLst/>
                          <a:hlinkClick r:id="rId4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85839"/>
                  </a:ext>
                </a:extLst>
              </a:tr>
              <a:tr h="8891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/>
                        <a:t>Hierarchical Text-Conditional Image Generation with CLIP Latents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/>
                        <a:t>Text-to-Image Generation, CLIP </a:t>
                      </a:r>
                      <a:r>
                        <a:rPr lang="en-US" sz="1000" dirty="0" err="1"/>
                        <a:t>Latents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unCLIP</a:t>
                      </a:r>
                      <a:r>
                        <a:rPr lang="en-US" sz="1000" dirty="0"/>
                        <a:t>,  </a:t>
                      </a:r>
                      <a:r>
                        <a:rPr lang="en-US" altLang="ko-KR" sz="1000" dirty="0"/>
                        <a:t>Diffusion Models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dirty="0"/>
                        <a:t>Ramesh A, </a:t>
                      </a:r>
                      <a:r>
                        <a:rPr lang="en-US" altLang="ko-KR" sz="1000" dirty="0" err="1"/>
                        <a:t>Dhariwal</a:t>
                      </a:r>
                      <a:r>
                        <a:rPr lang="en-US" altLang="ko-KR" sz="1000" dirty="0"/>
                        <a:t> P, Nichol A, Chu C, Chen M., “Hierarchical Text-Conditional Image Generation with CLIP </a:t>
                      </a:r>
                      <a:r>
                        <a:rPr lang="en-US" altLang="ko-KR" sz="1000" dirty="0" err="1"/>
                        <a:t>Latents</a:t>
                      </a:r>
                      <a:r>
                        <a:rPr lang="en-US" altLang="ko-KR" sz="1000" dirty="0"/>
                        <a:t>”, 2022, Available: </a:t>
                      </a:r>
                      <a:r>
                        <a:rPr lang="en-US" altLang="ko-KR" sz="1000" dirty="0">
                          <a:effectLst/>
                          <a:hlinkClick r:id="rId5"/>
                        </a:rPr>
                        <a:t>https://arxiv.org/abs/2112.10741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02063"/>
                  </a:ext>
                </a:extLst>
              </a:tr>
              <a:tr h="108247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chemeClr val="tx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High-Resolution Image Synthesis with Latent Diffusion Models</a:t>
                      </a:r>
                    </a:p>
                    <a:p>
                      <a:pPr algn="just"/>
                      <a:endParaRPr lang="en-US" sz="12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/>
                        <a:t>Text-to-Image Generation, VAE, Diffusion Models, Cross-Attention</a:t>
                      </a:r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Rombach, R., Blattmann, A., Lorenz, D., Esser, P., &amp; Ommer, B.,"High-Resolution Image Synthesis with Latent Diffusion Models,"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2022. Available: </a:t>
                      </a:r>
                      <a:r>
                        <a:rPr lang="en-US" altLang="ko-KR" sz="1000">
                          <a:effectLst/>
                          <a:hlinkClick r:id="rId6"/>
                        </a:rPr>
                        <a:t>https://arxiv.org/abs/2112.10752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/>
                      <a:endParaRPr lang="en-US" sz="1000" dirty="0">
                        <a:solidFill>
                          <a:srgbClr val="FF0000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64728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dirty="0"/>
                        <a:t>SDXL: Improving Latent Diffusion Models for High-Resolution Image Synthesis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LDM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D. Podell, Z. English, K. Lacey, A.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Blattmann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T. </a:t>
                      </a:r>
                      <a:r>
                        <a:rPr lang="en-US" altLang="ko-KR" sz="1000" b="0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Dockhorn</a:t>
                      </a:r>
                      <a:r>
                        <a:rPr lang="en-US" altLang="ko-KR" sz="1000" b="0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, J. Müller, J. Penna, and R. Rombach, "SDXL: Improving Latent Diffusion Models for High-Resolution Image Synthesis,“, in Proc. the IEEE/CVF Conference on Computer Vision and Pattern Recognition (CVPR), 2023. Available: https://arxiv.org/abs/2307.01952.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857396"/>
                  </a:ext>
                </a:extLst>
              </a:tr>
              <a:tr h="69588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6</a:t>
                      </a:r>
                      <a:endParaRPr 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Adding Conditional Control to Text-to-Image Diffusion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Stable Diffusion, zero convolution, trainable copy</a:t>
                      </a:r>
                      <a:endParaRPr lang="en-US" sz="10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Lvmin Zhang, Anyi Rao, Maneesh Agrawala, “Adding Conditional Control to Text-to-Image Diffusion Models”, in </a:t>
                      </a:r>
                      <a:r>
                        <a:rPr lang="en-US" altLang="ko-KR" sz="1000" i="1">
                          <a:effectLst/>
                        </a:rPr>
                        <a:t>Proc. the IEEE/CVF Conference on Computer Vision and Pattern Recognition (CVPR)</a:t>
                      </a:r>
                      <a:r>
                        <a:rPr lang="en-US" altLang="ko-KR" sz="1000"/>
                        <a:t>, 2024. Available: </a:t>
                      </a:r>
                      <a:r>
                        <a:rPr lang="en-US" altLang="ko-KR" sz="1000">
                          <a:effectLst/>
                          <a:hlinkClick r:id="rId7"/>
                        </a:rPr>
                        <a:t>https://arxiv.org/abs/2302.05543</a:t>
                      </a: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845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0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25062" y="2090523"/>
            <a:ext cx="6283506" cy="2260667"/>
          </a:xfrm>
          <a:prstGeom prst="rect">
            <a:avLst/>
          </a:prstGeom>
          <a:noFill/>
        </p:spPr>
        <p:txBody>
          <a:bodyPr wrap="square" lIns="91424" tIns="45712" rIns="91424" bIns="45712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ControlNet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Ablation 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Training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ea typeface="맑은 고딕"/>
              </a:rPr>
              <a:t>Evaluation &amp; Conclusion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43872" y="1556793"/>
            <a:ext cx="1927056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>
                <a:solidFill>
                  <a:srgbClr val="FF6600"/>
                </a:solidFill>
                <a:latin typeface="+mn-ea"/>
              </a:rPr>
              <a:t>Contents</a:t>
            </a:r>
            <a:endParaRPr lang="ko-KR" altLang="en-US" sz="2400" b="1">
              <a:solidFill>
                <a:srgbClr val="FF6600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087888" y="2007685"/>
            <a:ext cx="5580112" cy="0"/>
          </a:xfrm>
          <a:prstGeom prst="line">
            <a:avLst/>
          </a:prstGeom>
          <a:ln w="1905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5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1E5F9CC-EF15-AFA6-E092-F0CC43C2A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318335D3-0690-8658-43B7-1B9F99C78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50"/>
          <a:stretch/>
        </p:blipFill>
        <p:spPr bwMode="auto">
          <a:xfrm>
            <a:off x="893289" y="3882513"/>
            <a:ext cx="4336486" cy="88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1FEC2-60AE-A305-1D3C-6F5AA6087AFC}"/>
              </a:ext>
            </a:extLst>
          </p:cNvPr>
          <p:cNvSpPr txBox="1"/>
          <p:nvPr/>
        </p:nvSpPr>
        <p:spPr>
          <a:xfrm>
            <a:off x="82193" y="5197199"/>
            <a:ext cx="1825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DALL-E2 (T2I)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7D5AC1-FA14-94BE-CFC0-F391C6DB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8" y="5449317"/>
            <a:ext cx="2952374" cy="1264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5C7C1-5574-2D58-F6F7-D5634A5F7E6D}"/>
              </a:ext>
            </a:extLst>
          </p:cNvPr>
          <p:cNvSpPr txBox="1"/>
          <p:nvPr/>
        </p:nvSpPr>
        <p:spPr>
          <a:xfrm>
            <a:off x="734507" y="3641457"/>
            <a:ext cx="161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DDPM/DDIM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A1F8E0-AC26-E3A0-D65C-794BE5E3C7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9335"/>
          <a:stretch/>
        </p:blipFill>
        <p:spPr>
          <a:xfrm>
            <a:off x="3209534" y="5145277"/>
            <a:ext cx="3160034" cy="1568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9C77C-4BE1-D28E-EB51-DCF4FCCFF8C1}"/>
              </a:ext>
            </a:extLst>
          </p:cNvPr>
          <p:cNvSpPr txBox="1"/>
          <p:nvPr/>
        </p:nvSpPr>
        <p:spPr>
          <a:xfrm>
            <a:off x="3191470" y="4848651"/>
            <a:ext cx="2894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LDM (T2I w. extra Conditioning)</a:t>
            </a:r>
            <a:endParaRPr lang="ko-KR" altLang="en-US" sz="140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8385332-F76F-5F8F-74B4-BC3D279AA020}"/>
              </a:ext>
            </a:extLst>
          </p:cNvPr>
          <p:cNvSpPr/>
          <p:nvPr/>
        </p:nvSpPr>
        <p:spPr>
          <a:xfrm rot="16200000">
            <a:off x="9917822" y="5984398"/>
            <a:ext cx="640080" cy="400110"/>
          </a:xfrm>
          <a:prstGeom prst="downArrow">
            <a:avLst>
              <a:gd name="adj1" fmla="val 34906"/>
              <a:gd name="adj2" fmla="val 362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6894C-EFA4-BF9C-8858-D467CB226BF4}"/>
              </a:ext>
            </a:extLst>
          </p:cNvPr>
          <p:cNvSpPr txBox="1"/>
          <p:nvPr/>
        </p:nvSpPr>
        <p:spPr>
          <a:xfrm>
            <a:off x="10413648" y="5954031"/>
            <a:ext cx="1696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ControlNet</a:t>
            </a:r>
            <a:endParaRPr lang="ko-KR" altLang="en-US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95D959-D3E6-EAD7-4514-A0893BA17A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8143"/>
          <a:stretch/>
        </p:blipFill>
        <p:spPr>
          <a:xfrm>
            <a:off x="7310043" y="3162262"/>
            <a:ext cx="2597857" cy="35519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9C915D-2435-CFE5-93ED-8A3B1A14C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245" y="638298"/>
            <a:ext cx="3627863" cy="1455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7FD50E-1A03-021F-8E4D-89986790AC76}"/>
              </a:ext>
            </a:extLst>
          </p:cNvPr>
          <p:cNvSpPr txBox="1"/>
          <p:nvPr/>
        </p:nvSpPr>
        <p:spPr>
          <a:xfrm>
            <a:off x="9428294" y="2076674"/>
            <a:ext cx="18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SDXL</a:t>
            </a:r>
            <a:r>
              <a:rPr lang="ko-KR" altLang="en-US" sz="1400"/>
              <a:t> </a:t>
            </a:r>
            <a:r>
              <a:rPr lang="en-US" altLang="ko-KR" sz="1400"/>
              <a:t>Limitations</a:t>
            </a:r>
            <a:endParaRPr lang="ko-KR" altLang="en-US" sz="140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D0013F9-4D2B-CA4C-6DCE-9FFE0207E997}"/>
              </a:ext>
            </a:extLst>
          </p:cNvPr>
          <p:cNvCxnSpPr>
            <a:cxnSpLocks/>
          </p:cNvCxnSpPr>
          <p:nvPr/>
        </p:nvCxnSpPr>
        <p:spPr>
          <a:xfrm>
            <a:off x="1429767" y="3966341"/>
            <a:ext cx="801327" cy="2115415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A8ECC90-FA5A-D5E3-A311-4EB02EC27AB6}"/>
              </a:ext>
            </a:extLst>
          </p:cNvPr>
          <p:cNvCxnSpPr>
            <a:cxnSpLocks/>
          </p:cNvCxnSpPr>
          <p:nvPr/>
        </p:nvCxnSpPr>
        <p:spPr>
          <a:xfrm>
            <a:off x="1429767" y="3966341"/>
            <a:ext cx="2923264" cy="1482976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549AD09F-78FE-CA55-259E-97E0129786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257" y="3097957"/>
            <a:ext cx="1837889" cy="269915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57A7F-0860-D22E-5C6D-3457DEEE06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5584" y="764704"/>
            <a:ext cx="7725915" cy="279076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800" b="1">
                <a:effectLst/>
              </a:rPr>
              <a:t>The limitations of T2I models: Limited control over the spatial composition of images</a:t>
            </a:r>
          </a:p>
          <a:p>
            <a:pPr lvl="1"/>
            <a:r>
              <a:rPr lang="en-US" altLang="ko-KR" sz="1800"/>
              <a:t>Need for finer-grained spatial control, So adding a conditioning image</a:t>
            </a:r>
          </a:p>
          <a:p>
            <a:pPr lvl="1"/>
            <a:r>
              <a:rPr lang="en-US" altLang="ko-KR" sz="1800" b="1">
                <a:effectLst/>
              </a:rPr>
              <a:t>Model learns how to match the conditioning to target image</a:t>
            </a:r>
          </a:p>
          <a:p>
            <a:pPr lvl="2"/>
            <a:r>
              <a:rPr lang="en-US" altLang="ko-KR"/>
              <a:t>Finetuning Large pretrained moel cause overfitting or catastrophic forgetting</a:t>
            </a:r>
          </a:p>
          <a:p>
            <a:pPr lvl="2"/>
            <a:r>
              <a:rPr lang="en-US" altLang="ko-KR"/>
              <a:t>So propose </a:t>
            </a:r>
            <a:r>
              <a:rPr lang="en-US" altLang="ko-KR" b="1"/>
              <a:t>ControlNet</a:t>
            </a:r>
            <a:r>
              <a:rPr lang="en-US" altLang="ko-KR"/>
              <a:t>; end-to-end network that learns conditional control for large pretrained T2I diffusion models (such as Stable Diffusion)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1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021D-74EF-CF94-F2DD-40C441403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CBCC25-4876-A2B8-02F1-1965C0C1C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369" y="0"/>
            <a:ext cx="11377264" cy="548680"/>
          </a:xfrm>
        </p:spPr>
        <p:txBody>
          <a:bodyPr anchor="ctr">
            <a:normAutofit/>
          </a:bodyPr>
          <a:lstStyle/>
          <a:p>
            <a:r>
              <a:rPr lang="en-US" altLang="ko-KR"/>
              <a:t>ControlNet</a:t>
            </a:r>
            <a:endParaRPr lang="ko-KR" altLang="en-US"/>
          </a:p>
        </p:txBody>
      </p:sp>
      <p:pic>
        <p:nvPicPr>
          <p:cNvPr id="4" name="그림 3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C10E48-2AC7-D240-4E41-6CE7C304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46" b="41082"/>
          <a:stretch/>
        </p:blipFill>
        <p:spPr>
          <a:xfrm>
            <a:off x="1087887" y="2150653"/>
            <a:ext cx="4397229" cy="2037581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F0E84B-3090-4127-CBDF-F6158AF106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998"/>
          <a:stretch/>
        </p:blipFill>
        <p:spPr>
          <a:xfrm>
            <a:off x="7870634" y="1088474"/>
            <a:ext cx="3724120" cy="5100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6AA56899-6857-4310-2396-AF7CEB6A39C3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65584" y="764703"/>
                <a:ext cx="7078232" cy="14660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1800" b="1">
                    <a:effectLst/>
                  </a:rPr>
                  <a:t>ControlNet adds additional conditions into the network block</a:t>
                </a:r>
              </a:p>
              <a:p>
                <a:pPr lvl="1"/>
                <a:r>
                  <a:rPr lang="en-US" altLang="ko-KR" sz="1200" b="1"/>
                  <a:t>Original block frozen (w.parameter</a:t>
                </a:r>
                <a:r>
                  <a:rPr lang="ko-KR" altLang="en-US" sz="1200" b="1"/>
                  <a:t> </a:t>
                </a:r>
                <a14:m>
                  <m:oMath xmlns:m="http://schemas.openxmlformats.org/officeDocument/2006/math"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𝜣</m:t>
                    </m:r>
                    <m:r>
                      <a:rPr lang="en-US" altLang="ko-KR" sz="12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b="1"/>
                  <a:t>, Make trainable copy (w.parameter </a:t>
                </a:r>
                <a:r>
                  <a:rPr lang="ko-KR" altLang="en-US" sz="120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𝜣</m:t>
                        </m:r>
                      </m:e>
                      <m:sub>
                        <m:r>
                          <a:rPr lang="en-US" altLang="ko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ko-KR" sz="1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b="1"/>
                  <a:t>)</a:t>
                </a:r>
              </a:p>
              <a:p>
                <a:pPr lvl="1"/>
                <a:r>
                  <a:rPr lang="en-US" altLang="ko-KR" sz="1200"/>
                  <a:t>Input : condition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ko-KR" sz="1200"/>
              </a:p>
              <a:p>
                <a:pPr lvl="1"/>
                <a:r>
                  <a:rPr lang="en-US" altLang="ko-KR" sz="1200"/>
                  <a:t>Since the frozen parameters are directly copied, </a:t>
                </a:r>
                <a:r>
                  <a:rPr lang="en-US" altLang="ko-KR" sz="1200" b="1"/>
                  <a:t>no additional gradient computation </a:t>
                </a:r>
                <a:r>
                  <a:rPr lang="en-US" altLang="ko-KR" sz="1200"/>
                  <a:t>is required </a:t>
                </a:r>
                <a:r>
                  <a:rPr lang="en-US" altLang="ko-KR" sz="1200" b="1"/>
                  <a:t>for fine-tuning</a:t>
                </a:r>
              </a:p>
              <a:p>
                <a:pPr lvl="1"/>
                <a:r>
                  <a:rPr lang="en-US" altLang="ko-KR" sz="1200"/>
                  <a:t>Retain the capabilities of the large pre-trained model, making it a powerful backbone for additional learning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6AA56899-6857-4310-2396-AF7CEB6A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65584" y="764703"/>
                <a:ext cx="7078232" cy="1466085"/>
              </a:xfrm>
              <a:blipFill>
                <a:blip r:embed="rId5"/>
                <a:stretch>
                  <a:fillRect l="-344" t="-2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DF5CF435-D441-ABEE-BD0E-E88A59ACE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683" y="2453705"/>
            <a:ext cx="923925" cy="1857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F106FA-1D10-484B-BC81-63965176F878}"/>
              </a:ext>
            </a:extLst>
          </p:cNvPr>
          <p:cNvSpPr/>
          <p:nvPr/>
        </p:nvSpPr>
        <p:spPr>
          <a:xfrm>
            <a:off x="10053738" y="1337588"/>
            <a:ext cx="1003300" cy="2921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7561ABE-7A1A-BCBD-0BCF-0EE0F95C6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680" y="4019477"/>
            <a:ext cx="3001136" cy="1687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1171771-46EE-22A2-415C-37CCE336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574" y="6390282"/>
            <a:ext cx="568839" cy="1422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2B1780-5830-0EC4-4710-0EF7CAACC2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5274" t="-1" r="23505" b="-22789"/>
          <a:stretch/>
        </p:blipFill>
        <p:spPr>
          <a:xfrm>
            <a:off x="5462322" y="2431309"/>
            <a:ext cx="674836" cy="219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38275A-AA10-D22F-BEA4-DA446A590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322" y="3048775"/>
            <a:ext cx="621378" cy="1915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EABC7C-BDC3-0255-B5A5-417B470439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8225" y="3358553"/>
            <a:ext cx="621378" cy="1703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BCE237-C965-6162-5FA7-4D100D5DE4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0638" y="3084952"/>
            <a:ext cx="473230" cy="1496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26E694-F04C-103D-BB3B-079592AE5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863" y="3077349"/>
            <a:ext cx="473230" cy="1496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B6C4FD3-40B0-F0F2-F508-2AEF8CF37B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38" y="5605437"/>
            <a:ext cx="3724120" cy="6131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281EBE2-3AF4-1F5C-8B59-4826900CE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98240" y="979087"/>
            <a:ext cx="634654" cy="177209"/>
          </a:xfrm>
          <a:prstGeom prst="rect">
            <a:avLst/>
          </a:prstGeom>
        </p:spPr>
      </p:pic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17DD0139-9341-9EA0-197D-B7E37DDA74F2}"/>
              </a:ext>
            </a:extLst>
          </p:cNvPr>
          <p:cNvSpPr txBox="1">
            <a:spLocks/>
          </p:cNvSpPr>
          <p:nvPr/>
        </p:nvSpPr>
        <p:spPr>
          <a:xfrm>
            <a:off x="465585" y="4463758"/>
            <a:ext cx="7078231" cy="1091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/>
              <a:t>zero-convolution</a:t>
            </a:r>
          </a:p>
          <a:p>
            <a:pPr lvl="1"/>
            <a:r>
              <a:rPr lang="en-US" altLang="ko-KR" sz="1200"/>
              <a:t>Trick to stabilize training w. trainable copy</a:t>
            </a:r>
          </a:p>
          <a:p>
            <a:pPr lvl="1"/>
            <a:r>
              <a:rPr lang="en-US" altLang="ko-KR" sz="1200"/>
              <a:t>Zero-convolution protect harm random noise during the initial training phase, protecting this backbone.</a:t>
            </a:r>
            <a:endParaRPr lang="ko-KR" alt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1C886A-F4F6-4A05-D33D-949FC94E2B2F}"/>
              </a:ext>
            </a:extLst>
          </p:cNvPr>
          <p:cNvSpPr txBox="1"/>
          <p:nvPr/>
        </p:nvSpPr>
        <p:spPr>
          <a:xfrm>
            <a:off x="7508020" y="741708"/>
            <a:ext cx="1013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OenAI CLIP</a:t>
            </a:r>
            <a:endParaRPr lang="ko-KR" alt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D2300-DE0A-3FC7-349F-24AAC0D8CBE5}"/>
              </a:ext>
            </a:extLst>
          </p:cNvPr>
          <p:cNvSpPr txBox="1"/>
          <p:nvPr/>
        </p:nvSpPr>
        <p:spPr>
          <a:xfrm>
            <a:off x="7715825" y="6231969"/>
            <a:ext cx="4033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3D4144"/>
                </a:solidFill>
                <a:latin typeface="-apple-system"/>
              </a:rPr>
              <a:t>Q. Why they didn’t add trainable copy in Decoder?</a:t>
            </a:r>
            <a:endParaRPr lang="ko-KR" altLang="en-US" sz="14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388333-CA09-2116-2109-EF2061F04DBA}"/>
              </a:ext>
            </a:extLst>
          </p:cNvPr>
          <p:cNvSpPr txBox="1"/>
          <p:nvPr/>
        </p:nvSpPr>
        <p:spPr>
          <a:xfrm>
            <a:off x="7087555" y="2319357"/>
            <a:ext cx="1339850" cy="25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(4 ResNet + 2 ViTs)</a:t>
            </a:r>
            <a:endParaRPr lang="ko-KR" alt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B7375-14C2-A1C0-3103-8D5A7ADC18F7}"/>
              </a:ext>
            </a:extLst>
          </p:cNvPr>
          <p:cNvSpPr txBox="1"/>
          <p:nvPr/>
        </p:nvSpPr>
        <p:spPr>
          <a:xfrm>
            <a:off x="324402" y="2467736"/>
            <a:ext cx="1137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>
                <a:solidFill>
                  <a:srgbClr val="3D4144"/>
                </a:solidFill>
                <a:effectLst/>
                <a:latin typeface="-apple-system"/>
              </a:rPr>
              <a:t>2</a:t>
            </a:r>
            <a:r>
              <a:rPr lang="en-US" altLang="ko-KR" sz="1050">
                <a:solidFill>
                  <a:srgbClr val="3D4144"/>
                </a:solidFill>
                <a:latin typeface="-apple-system"/>
              </a:rPr>
              <a:t>D</a:t>
            </a:r>
            <a:r>
              <a:rPr lang="ko-KR" altLang="en-US" sz="1050">
                <a:solidFill>
                  <a:srgbClr val="3D4144"/>
                </a:solidFill>
                <a:latin typeface="-apple-system"/>
              </a:rPr>
              <a:t> </a:t>
            </a:r>
            <a:r>
              <a:rPr lang="en-US" altLang="ko-KR" sz="1050">
                <a:solidFill>
                  <a:srgbClr val="3D4144"/>
                </a:solidFill>
                <a:latin typeface="-apple-system"/>
              </a:rPr>
              <a:t>Feature map</a:t>
            </a:r>
            <a:endParaRPr lang="ko-KR" altLang="en-US" sz="10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080A78-B685-D4D4-1E43-114C584248D6}"/>
              </a:ext>
            </a:extLst>
          </p:cNvPr>
          <p:cNvSpPr txBox="1"/>
          <p:nvPr/>
        </p:nvSpPr>
        <p:spPr>
          <a:xfrm>
            <a:off x="341431" y="3582700"/>
            <a:ext cx="11376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>
                <a:solidFill>
                  <a:srgbClr val="3D4144"/>
                </a:solidFill>
                <a:effectLst/>
                <a:latin typeface="-apple-system"/>
              </a:rPr>
              <a:t>2</a:t>
            </a:r>
            <a:r>
              <a:rPr lang="en-US" altLang="ko-KR" sz="1050">
                <a:solidFill>
                  <a:srgbClr val="3D4144"/>
                </a:solidFill>
                <a:latin typeface="-apple-system"/>
              </a:rPr>
              <a:t>D</a:t>
            </a:r>
            <a:r>
              <a:rPr lang="ko-KR" altLang="en-US" sz="1050">
                <a:solidFill>
                  <a:srgbClr val="3D4144"/>
                </a:solidFill>
                <a:latin typeface="-apple-system"/>
              </a:rPr>
              <a:t> </a:t>
            </a:r>
            <a:r>
              <a:rPr lang="en-US" altLang="ko-KR" sz="1050">
                <a:solidFill>
                  <a:srgbClr val="3D4144"/>
                </a:solidFill>
                <a:latin typeface="-apple-system"/>
              </a:rPr>
              <a:t>Feature map</a:t>
            </a:r>
            <a:endParaRPr lang="ko-KR" altLang="en-US" sz="1050"/>
          </a:p>
        </p:txBody>
      </p:sp>
      <p:pic>
        <p:nvPicPr>
          <p:cNvPr id="39" name="그림 38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2F4F18E-87E3-945B-9258-036A983F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22" t="9629" r="1884" b="81943"/>
          <a:stretch/>
        </p:blipFill>
        <p:spPr>
          <a:xfrm>
            <a:off x="165796" y="5686487"/>
            <a:ext cx="1522851" cy="389672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062C0F8-6319-1A8C-B78D-05FFD6E3637B}"/>
              </a:ext>
            </a:extLst>
          </p:cNvPr>
          <p:cNvSpPr txBox="1"/>
          <p:nvPr/>
        </p:nvSpPr>
        <p:spPr>
          <a:xfrm>
            <a:off x="91459" y="6120156"/>
            <a:ext cx="1635288" cy="646331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3D4144"/>
                </a:solidFill>
                <a:latin typeface="-apple-system"/>
              </a:rPr>
              <a:t>1x1 Contolution Layer</a:t>
            </a:r>
          </a:p>
          <a:p>
            <a:r>
              <a:rPr lang="en-US" altLang="ko-KR" sz="1200">
                <a:solidFill>
                  <a:srgbClr val="3D4144"/>
                </a:solidFill>
                <a:latin typeface="-apple-system"/>
              </a:rPr>
              <a:t>weight : 0</a:t>
            </a:r>
          </a:p>
          <a:p>
            <a:r>
              <a:rPr lang="en-US" altLang="ko-KR" sz="1200">
                <a:solidFill>
                  <a:srgbClr val="3D4144"/>
                </a:solidFill>
                <a:latin typeface="-apple-system"/>
              </a:rPr>
              <a:t>bias : 0</a:t>
            </a:r>
            <a:endParaRPr lang="ko-KR" altLang="en-US" sz="120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152AFF6-BC6A-6B7D-C92A-2A17482375D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-137" t="6381" r="84644" b="82312"/>
          <a:stretch/>
        </p:blipFill>
        <p:spPr>
          <a:xfrm>
            <a:off x="9676698" y="697354"/>
            <a:ext cx="697189" cy="47594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9FD2AD0-04CC-1C10-173B-50AA068230D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-137" t="6381" r="84644" b="82312"/>
          <a:stretch/>
        </p:blipFill>
        <p:spPr>
          <a:xfrm>
            <a:off x="11261558" y="880253"/>
            <a:ext cx="429270" cy="2930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E8C4D2-6F56-FF1E-DB2F-E819390217E7}"/>
              </a:ext>
            </a:extLst>
          </p:cNvPr>
          <p:cNvSpPr txBox="1"/>
          <p:nvPr/>
        </p:nvSpPr>
        <p:spPr>
          <a:xfrm>
            <a:off x="9745601" y="1128018"/>
            <a:ext cx="7569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512x512</a:t>
            </a:r>
            <a:endParaRPr lang="ko-KR" altLang="en-US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6FA785-B301-A112-BB83-ED6F51D8B441}"/>
              </a:ext>
            </a:extLst>
          </p:cNvPr>
          <p:cNvSpPr txBox="1"/>
          <p:nvPr/>
        </p:nvSpPr>
        <p:spPr>
          <a:xfrm>
            <a:off x="11145940" y="1128018"/>
            <a:ext cx="1046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64x64 feature map</a:t>
            </a:r>
            <a:endParaRPr lang="ko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720D09-DFB2-88BA-8079-52ED9AA55F11}"/>
              </a:ext>
            </a:extLst>
          </p:cNvPr>
          <p:cNvSpPr txBox="1"/>
          <p:nvPr/>
        </p:nvSpPr>
        <p:spPr>
          <a:xfrm>
            <a:off x="8431487" y="600702"/>
            <a:ext cx="1013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positional encoding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8917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123A-201E-7C99-1750-A126BF47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D0CE07F-39D6-403B-14C1-C11745D6EBD7}"/>
              </a:ext>
            </a:extLst>
          </p:cNvPr>
          <p:cNvSpPr txBox="1">
            <a:spLocks/>
          </p:cNvSpPr>
          <p:nvPr/>
        </p:nvSpPr>
        <p:spPr>
          <a:xfrm>
            <a:off x="465584" y="764704"/>
            <a:ext cx="7725915" cy="6522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ControlNet</a:t>
            </a:r>
            <a:r>
              <a:rPr lang="ko-KR" altLang="en-US" sz="1800" b="1"/>
              <a:t> </a:t>
            </a:r>
            <a:r>
              <a:rPr lang="en-US" altLang="ko-KR" sz="1800" b="1"/>
              <a:t>works effectively in all prompt settings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/>
              <a:t>Demonstrating the structural effectiveness of zero convolution </a:t>
            </a:r>
            <a:endParaRPr lang="ko-KR" altLang="en-US" sz="140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3C608D-DE66-FB1C-B3AE-2DC6597A8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Ablation Study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32DC05-AD1E-D496-253A-25DEDC6A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31"/>
          <a:stretch/>
        </p:blipFill>
        <p:spPr>
          <a:xfrm>
            <a:off x="1765300" y="1430297"/>
            <a:ext cx="9347200" cy="52880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31A17DA-CE49-7359-473C-5595E569FEC3}"/>
              </a:ext>
            </a:extLst>
          </p:cNvPr>
          <p:cNvSpPr/>
          <p:nvPr/>
        </p:nvSpPr>
        <p:spPr>
          <a:xfrm>
            <a:off x="1765300" y="2298700"/>
            <a:ext cx="9486900" cy="12446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3685D-1DCC-51AA-82CA-7F5459086DD3}"/>
              </a:ext>
            </a:extLst>
          </p:cNvPr>
          <p:cNvSpPr txBox="1"/>
          <p:nvPr/>
        </p:nvSpPr>
        <p:spPr>
          <a:xfrm>
            <a:off x="750269" y="2767111"/>
            <a:ext cx="1013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ControlNet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E4190-EFB0-5F7F-C63B-942F5B71211C}"/>
              </a:ext>
            </a:extLst>
          </p:cNvPr>
          <p:cNvSpPr txBox="1"/>
          <p:nvPr/>
        </p:nvSpPr>
        <p:spPr>
          <a:xfrm>
            <a:off x="507919" y="4140199"/>
            <a:ext cx="1498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zero conv</a:t>
            </a:r>
          </a:p>
          <a:p>
            <a:r>
              <a:rPr lang="en-US" altLang="ko-KR" sz="1400">
                <a:solidFill>
                  <a:srgbClr val="3D4144"/>
                </a:solidFill>
                <a:latin typeface="-apple-system"/>
              </a:rPr>
              <a:t>-&gt; gaussian conv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54F57-F061-93FA-0B36-05F7F4DA74C7}"/>
              </a:ext>
            </a:extLst>
          </p:cNvPr>
          <p:cNvSpPr txBox="1"/>
          <p:nvPr/>
        </p:nvSpPr>
        <p:spPr>
          <a:xfrm>
            <a:off x="507919" y="5260318"/>
            <a:ext cx="1498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3D4144"/>
                </a:solidFill>
                <a:effectLst/>
                <a:latin typeface="-apple-system"/>
              </a:rPr>
              <a:t>ContolNet-lite</a:t>
            </a:r>
            <a:endParaRPr lang="ko-KR" altLang="en-US" sz="14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15540E1-EAA4-D21C-3098-5D66457F9CDE}"/>
              </a:ext>
            </a:extLst>
          </p:cNvPr>
          <p:cNvSpPr txBox="1">
            <a:spLocks/>
          </p:cNvSpPr>
          <p:nvPr/>
        </p:nvSpPr>
        <p:spPr>
          <a:xfrm>
            <a:off x="465584" y="764704"/>
            <a:ext cx="6917755" cy="10910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151728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0957-1C93-30B5-9D06-78C1F6DE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B4143B5-7D4A-C427-49A5-4CBEAFF1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244" y="2943320"/>
            <a:ext cx="7246087" cy="339671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A7635D-92FC-CFB6-2050-8FA143A8C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Training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1F0B9-4035-3B9A-ECFE-22E7F08AB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165362"/>
            <a:ext cx="5515745" cy="52394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1246FC6-EF8A-AF11-6DAF-904881467E77}"/>
              </a:ext>
            </a:extLst>
          </p:cNvPr>
          <p:cNvSpPr txBox="1">
            <a:spLocks/>
          </p:cNvSpPr>
          <p:nvPr/>
        </p:nvSpPr>
        <p:spPr>
          <a:xfrm>
            <a:off x="465584" y="764702"/>
            <a:ext cx="11260832" cy="58925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Loss Function (Learning objective)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50% Empty string of Text Prompt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/>
              <a:t>Increased Model's Semantic Recognition Ability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Sudden convergence phenomenon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b="1"/>
              <a:t>Training Resource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/>
              <a:t>20,000 training samples, single Nvidia RTX 3090Ti for 5 Days </a:t>
            </a:r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A8E7A4-6295-FC65-5D7B-573E0DD585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419" t="12430" r="37648" b="83929"/>
          <a:stretch/>
        </p:blipFill>
        <p:spPr>
          <a:xfrm>
            <a:off x="825499" y="2773979"/>
            <a:ext cx="3164273" cy="2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5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3CE16C-1B09-AA77-DE46-EFC76567F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Evaluation &amp; Conclusion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07C25F-E881-A915-39D0-396105CE7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448"/>
          <a:stretch/>
        </p:blipFill>
        <p:spPr>
          <a:xfrm>
            <a:off x="5820929" y="895972"/>
            <a:ext cx="2565876" cy="3479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70E05A-2DA0-16A4-00C4-C235FC001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496"/>
            <a:ext cx="5825237" cy="34979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375AC8-CE79-00E8-BC5C-E27D4DA3C5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2" t="822" r="1897"/>
          <a:stretch/>
        </p:blipFill>
        <p:spPr>
          <a:xfrm>
            <a:off x="9166578" y="726355"/>
            <a:ext cx="957262" cy="9164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04170E-BCFD-F526-7C5E-29272FF7A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4" r="10503" b="46705"/>
          <a:stretch/>
        </p:blipFill>
        <p:spPr bwMode="auto">
          <a:xfrm>
            <a:off x="8500365" y="1968757"/>
            <a:ext cx="3546088" cy="153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82B91-7728-85ED-ADF7-65C55B8546CE}"/>
              </a:ext>
            </a:extLst>
          </p:cNvPr>
          <p:cNvSpPr txBox="1"/>
          <p:nvPr/>
        </p:nvSpPr>
        <p:spPr>
          <a:xfrm>
            <a:off x="6505941" y="587029"/>
            <a:ext cx="8473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3D4144"/>
                </a:solidFill>
                <a:latin typeface="-apple-system"/>
              </a:rPr>
              <a:t>backbone</a:t>
            </a:r>
          </a:p>
          <a:p>
            <a:r>
              <a:rPr lang="en-US" altLang="ko-KR" sz="1100">
                <a:solidFill>
                  <a:srgbClr val="3D4144"/>
                </a:solidFill>
                <a:latin typeface="-apple-system"/>
              </a:rPr>
              <a:t>: GLIDE</a:t>
            </a:r>
            <a:endParaRPr lang="ko-KR" altLang="en-US" sz="110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1D99D95-7E14-C0E5-7BD8-7F26078BAF77}"/>
              </a:ext>
            </a:extLst>
          </p:cNvPr>
          <p:cNvSpPr txBox="1">
            <a:spLocks/>
          </p:cNvSpPr>
          <p:nvPr/>
        </p:nvSpPr>
        <p:spPr>
          <a:xfrm>
            <a:off x="1089915" y="4164409"/>
            <a:ext cx="10553700" cy="2693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Pros</a:t>
            </a:r>
          </a:p>
          <a:p>
            <a:pPr lvl="1"/>
            <a:r>
              <a:rPr lang="en-US" altLang="ko-KR" sz="1400"/>
              <a:t>Adds spatial conditioning(image) for fine-grained image generation</a:t>
            </a:r>
          </a:p>
          <a:p>
            <a:pPr lvl="1"/>
            <a:r>
              <a:rPr lang="en-US" altLang="ko-KR" sz="1400"/>
              <a:t>Utilizes existing models, reducing computation;</a:t>
            </a:r>
          </a:p>
          <a:p>
            <a:pPr lvl="2"/>
            <a:r>
              <a:rPr lang="en-US" altLang="ko-KR" sz="1400"/>
              <a:t>requires 23% more GPU memory and 34% additional training time compared to SD optimization</a:t>
            </a:r>
          </a:p>
          <a:p>
            <a:pPr lvl="1"/>
            <a:r>
              <a:rPr lang="en-US" altLang="ko-KR" sz="1400"/>
              <a:t>Supports various conditioning formats</a:t>
            </a:r>
          </a:p>
          <a:p>
            <a:r>
              <a:rPr lang="en-US" altLang="ko-KR" sz="1600"/>
              <a:t>Cons</a:t>
            </a:r>
          </a:p>
          <a:p>
            <a:pPr lvl="1"/>
            <a:r>
              <a:rPr lang="en-US" altLang="ko-KR" sz="1400"/>
              <a:t>Compex architecture</a:t>
            </a:r>
          </a:p>
          <a:p>
            <a:pPr lvl="1"/>
            <a:r>
              <a:rPr lang="en-US" altLang="ko-KR" sz="1400"/>
              <a:t>Performance degrades when conditional datasets are limited</a:t>
            </a:r>
          </a:p>
          <a:p>
            <a:pPr lvl="1"/>
            <a:r>
              <a:rPr lang="en-US" altLang="ko-KR" sz="1400"/>
              <a:t>The trainable copy is not applied to the decoder, making the extent of conditional influence uncertain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4053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022849" y="2636912"/>
            <a:ext cx="8208912" cy="10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4306" tIns="52153" rIns="104306" bIns="52153">
            <a:spAutoFit/>
          </a:bodyPr>
          <a:lstStyle/>
          <a:p>
            <a:pPr algn="ctr"/>
            <a:r>
              <a:rPr lang="en-US" altLang="ko-KR" sz="3200" b="1">
                <a:solidFill>
                  <a:srgbClr val="3AC4D2"/>
                </a:solidFill>
              </a:rPr>
              <a:t>Thank you for your attention.!!!</a:t>
            </a:r>
          </a:p>
          <a:p>
            <a:pPr algn="ctr"/>
            <a:r>
              <a:rPr lang="en-US" altLang="ko-KR" sz="3200" b="1" err="1">
                <a:solidFill>
                  <a:srgbClr val="3AC4D2"/>
                </a:solidFill>
              </a:rPr>
              <a:t>QnA</a:t>
            </a:r>
            <a:endParaRPr lang="en-US" altLang="ko-KR" sz="3200" b="1">
              <a:solidFill>
                <a:srgbClr val="3AC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PPT-Doomin 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581f4f-6acc-462e-a804-5f53744ac23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A39CEFE90467340A2588E80894AB444" ma:contentTypeVersion="6" ma:contentTypeDescription="새 문서를 만듭니다." ma:contentTypeScope="" ma:versionID="5b8ae8f1f82aec223f652edd2fe2ac53">
  <xsd:schema xmlns:xsd="http://www.w3.org/2001/XMLSchema" xmlns:xs="http://www.w3.org/2001/XMLSchema" xmlns:p="http://schemas.microsoft.com/office/2006/metadata/properties" xmlns:ns3="22581f4f-6acc-462e-a804-5f53744ac231" targetNamespace="http://schemas.microsoft.com/office/2006/metadata/properties" ma:root="true" ma:fieldsID="6018d01f88989f45740ccebecce3ff92" ns3:_="">
    <xsd:import namespace="22581f4f-6acc-462e-a804-5f53744ac2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81f4f-6acc-462e-a804-5f53744ac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2017F-0B6A-4A33-80A3-869CB6EB1969}">
  <ds:schemaRefs>
    <ds:schemaRef ds:uri="22581f4f-6acc-462e-a804-5f53744ac23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46647A5-14B4-4163-9D17-63950DD0FA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4F949A-FF64-4C85-8CE1-966063A26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81f4f-6acc-462e-a804-5f53744ac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PPT-Doomin Style</Template>
  <TotalTime>25306</TotalTime>
  <Words>1429</Words>
  <Application>Microsoft Office PowerPoint</Application>
  <PresentationFormat>와이드스크린</PresentationFormat>
  <Paragraphs>184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-apple-system</vt:lpstr>
      <vt:lpstr>마루 부리OTF 가는</vt:lpstr>
      <vt:lpstr>맑은 고딕</vt:lpstr>
      <vt:lpstr>Arial</vt:lpstr>
      <vt:lpstr>Arial Black</vt:lpstr>
      <vt:lpstr>Cambria Math</vt:lpstr>
      <vt:lpstr>Karla</vt:lpstr>
      <vt:lpstr>Lato Light</vt:lpstr>
      <vt:lpstr>Times New Roman</vt:lpstr>
      <vt:lpstr>Wingdings</vt:lpstr>
      <vt:lpstr>PPT-Doomin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최세인</cp:lastModifiedBy>
  <cp:revision>549</cp:revision>
  <cp:lastPrinted>2015-03-27T06:32:35Z</cp:lastPrinted>
  <dcterms:created xsi:type="dcterms:W3CDTF">2013-03-09T07:47:17Z</dcterms:created>
  <dcterms:modified xsi:type="dcterms:W3CDTF">2025-04-08T05:55:56Z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0x010100BA39CEFE90467340A2588E80894AB444</vt:lpwstr>
  </property>
</Properties>
</file>